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emf" ContentType="image/x-emf"/>
  <Default Extension="gif" ContentType="image/gif"/>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87" r:id="rId3"/>
    <p:sldId id="259" r:id="rId4"/>
    <p:sldId id="260" r:id="rId5"/>
    <p:sldId id="261" r:id="rId6"/>
    <p:sldId id="343" r:id="rId7"/>
    <p:sldId id="344" r:id="rId9"/>
    <p:sldId id="265" r:id="rId10"/>
    <p:sldId id="284" r:id="rId11"/>
    <p:sldId id="329" r:id="rId12"/>
    <p:sldId id="328" r:id="rId13"/>
    <p:sldId id="347" r:id="rId14"/>
    <p:sldId id="324" r:id="rId15"/>
    <p:sldId id="268" r:id="rId16"/>
    <p:sldId id="283" r:id="rId17"/>
    <p:sldId id="307" r:id="rId18"/>
    <p:sldId id="316" r:id="rId19"/>
    <p:sldId id="317" r:id="rId20"/>
    <p:sldId id="271" r:id="rId21"/>
    <p:sldId id="272" r:id="rId22"/>
    <p:sldId id="346" r:id="rId23"/>
    <p:sldId id="273" r:id="rId24"/>
    <p:sldId id="274" r:id="rId25"/>
    <p:sldId id="275" r:id="rId26"/>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6F8F8"/>
    <a:srgbClr val="6C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547" autoAdjust="0"/>
    <p:restoredTop sz="94660"/>
  </p:normalViewPr>
  <p:slideViewPr>
    <p:cSldViewPr snapToGrid="0">
      <p:cViewPr varScale="1">
        <p:scale>
          <a:sx n="75" d="100"/>
          <a:sy n="75" d="100"/>
        </p:scale>
        <p:origin x="62" y="326"/>
      </p:cViewPr>
      <p:guideLst>
        <p:guide orient="horz" pos="2271"/>
        <p:guide pos="387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3.xml"/><Relationship Id="rId31" Type="http://schemas.openxmlformats.org/officeDocument/2006/relationships/customXml" Target="../customXml/item1.xml"/><Relationship Id="rId30" Type="http://schemas.openxmlformats.org/officeDocument/2006/relationships/customXmlProps" Target="../customXml/itemProps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92928-AE00-4013-B081-52C91A7A30A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076CF-C6F9-4BA9-9814-AFB6CD1EA8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27EFA-29CC-A246-980C-45E8B321909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74DF49-9BF4-4EF7-AF7C-FA2F49A79F02}" type="slidenum">
              <a:rPr lang="zh-CN" altLang="en-US" smtClean="0"/>
            </a:fld>
            <a:endParaRPr lang="zh-CN" altLang="en-US"/>
          </a:p>
        </p:txBody>
      </p:sp>
      <p:pic>
        <p:nvPicPr>
          <p:cNvPr id="7" name="图片 6" descr="logo2"/>
          <p:cNvPicPr>
            <a:picLocks noChangeAspect="1"/>
          </p:cNvPicPr>
          <p:nvPr userDrawn="1"/>
        </p:nvPicPr>
        <p:blipFill>
          <a:blip r:embed="rId2"/>
          <a:stretch>
            <a:fillRect/>
          </a:stretch>
        </p:blipFill>
        <p:spPr>
          <a:xfrm>
            <a:off x="445135" y="252095"/>
            <a:ext cx="1847215" cy="6889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74DF49-9BF4-4EF7-AF7C-FA2F49A79F0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74DF49-9BF4-4EF7-AF7C-FA2F49A79F0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bg1">
            <a:lumMod val="2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sp>
        <p:nvSpPr>
          <p:cNvPr id="3" name="Picture Placeholder 1"/>
          <p:cNvSpPr>
            <a:spLocks noGrp="1"/>
          </p:cNvSpPr>
          <p:nvPr>
            <p:ph type="pic" sz="quarter" idx="13"/>
          </p:nvPr>
        </p:nvSpPr>
        <p:spPr>
          <a:xfrm>
            <a:off x="0" y="0"/>
            <a:ext cx="12192000" cy="6857999"/>
          </a:xfrm>
          <a:prstGeom prst="rect">
            <a:avLst/>
          </a:prstGeom>
          <a:solidFill>
            <a:schemeClr val="bg1">
              <a:lumMod val="90000"/>
            </a:schemeClr>
          </a:solidFill>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2" name="Picture Placeholder 2"/>
          <p:cNvSpPr>
            <a:spLocks noGrp="1"/>
          </p:cNvSpPr>
          <p:nvPr>
            <p:ph type="pic" sz="quarter" idx="10" hasCustomPrompt="1"/>
          </p:nvPr>
        </p:nvSpPr>
        <p:spPr>
          <a:xfrm>
            <a:off x="2011680" y="1394219"/>
            <a:ext cx="2070579" cy="2070579"/>
          </a:xfrm>
          <a:prstGeom prst="ellipse">
            <a:avLst/>
          </a:prstGeom>
          <a:solidFill>
            <a:schemeClr val="bg1">
              <a:lumMod val="90000"/>
            </a:schemeClr>
          </a:solidFill>
          <a:effectLst/>
        </p:spPr>
        <p:txBody>
          <a:bodyPr anchor="ctr"/>
          <a:lstStyle>
            <a:lvl1pPr marL="0" indent="0" algn="ctr">
              <a:buNone/>
              <a:defRPr sz="1600" b="0" i="0">
                <a:latin typeface="Source Sans Pro" charset="0"/>
                <a:ea typeface="Source Sans Pro" charset="0"/>
                <a:cs typeface="Source Sans Pro" charset="0"/>
              </a:defRPr>
            </a:lvl1pPr>
          </a:lstStyle>
          <a:p>
            <a:r>
              <a:rPr lang="zh-CN" altLang="en-US" dirty="0"/>
              <a:t>点击添加图片</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8_Title Slide">
    <p:spTree>
      <p:nvGrpSpPr>
        <p:cNvPr id="1" name=""/>
        <p:cNvGrpSpPr/>
        <p:nvPr/>
      </p:nvGrpSpPr>
      <p:grpSpPr>
        <a:xfrm>
          <a:off x="0" y="0"/>
          <a:ext cx="0" cy="0"/>
          <a:chOff x="0" y="0"/>
          <a:chExt cx="0" cy="0"/>
        </a:xfrm>
      </p:grpSpPr>
      <p:sp>
        <p:nvSpPr>
          <p:cNvPr id="12" name="Picture Placeholder 11"/>
          <p:cNvSpPr>
            <a:spLocks noGrp="1"/>
          </p:cNvSpPr>
          <p:nvPr>
            <p:ph type="pic" sz="quarter" idx="12" hasCustomPrompt="1"/>
          </p:nvPr>
        </p:nvSpPr>
        <p:spPr>
          <a:xfrm>
            <a:off x="4683760" y="2067827"/>
            <a:ext cx="2773679" cy="2773679"/>
          </a:xfrm>
          <a:prstGeom prst="diamond">
            <a:avLst/>
          </a:prstGeom>
          <a:solidFill>
            <a:schemeClr val="bg1">
              <a:lumMod val="90000"/>
            </a:schemeClr>
          </a:solid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zh-CN" altLang="en-US" dirty="0"/>
              <a:t>点击添加图片</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1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mage Holder #78">
    <p:spTree>
      <p:nvGrpSpPr>
        <p:cNvPr id="1" name=""/>
        <p:cNvGrpSpPr/>
        <p:nvPr/>
      </p:nvGrpSpPr>
      <p:grpSpPr>
        <a:xfrm>
          <a:off x="0" y="0"/>
          <a:ext cx="0" cy="0"/>
          <a:chOff x="0" y="0"/>
          <a:chExt cx="0" cy="0"/>
        </a:xfrm>
      </p:grpSpPr>
      <p:sp>
        <p:nvSpPr>
          <p:cNvPr id="3" name="Picture Placeholder 1"/>
          <p:cNvSpPr>
            <a:spLocks noGrp="1"/>
          </p:cNvSpPr>
          <p:nvPr>
            <p:ph type="pic" sz="quarter" idx="13"/>
          </p:nvPr>
        </p:nvSpPr>
        <p:spPr>
          <a:xfrm>
            <a:off x="1" y="1143000"/>
            <a:ext cx="12192000" cy="2286000"/>
          </a:xfrm>
          <a:prstGeom prst="rect">
            <a:avLst/>
          </a:prstGeom>
          <a:solidFill>
            <a:schemeClr val="bg1">
              <a:lumMod val="90000"/>
            </a:schemeClr>
          </a:solid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Holder #106">
    <p:spTree>
      <p:nvGrpSpPr>
        <p:cNvPr id="1" name=""/>
        <p:cNvGrpSpPr/>
        <p:nvPr/>
      </p:nvGrpSpPr>
      <p:grpSpPr>
        <a:xfrm>
          <a:off x="0" y="0"/>
          <a:ext cx="0" cy="0"/>
          <a:chOff x="0" y="0"/>
          <a:chExt cx="0" cy="0"/>
        </a:xfrm>
      </p:grpSpPr>
      <p:sp>
        <p:nvSpPr>
          <p:cNvPr id="3" name="Picture Placeholder 3"/>
          <p:cNvSpPr>
            <a:spLocks noGrp="1"/>
          </p:cNvSpPr>
          <p:nvPr>
            <p:ph type="pic" sz="quarter" idx="14"/>
          </p:nvPr>
        </p:nvSpPr>
        <p:spPr>
          <a:xfrm>
            <a:off x="6277341" y="1488426"/>
            <a:ext cx="2814405" cy="3946429"/>
          </a:xfrm>
          <a:prstGeom prst="rect">
            <a:avLst/>
          </a:prstGeom>
          <a:solidFill>
            <a:schemeClr val="bg1">
              <a:lumMod val="90000"/>
            </a:schemeClr>
          </a:solidFill>
        </p:spPr>
      </p:sp>
      <p:sp>
        <p:nvSpPr>
          <p:cNvPr id="4" name="Picture Placeholder 1"/>
          <p:cNvSpPr>
            <a:spLocks noGrp="1"/>
          </p:cNvSpPr>
          <p:nvPr>
            <p:ph type="pic" sz="quarter" idx="13"/>
          </p:nvPr>
        </p:nvSpPr>
        <p:spPr>
          <a:xfrm>
            <a:off x="7372820" y="2916189"/>
            <a:ext cx="3913888" cy="2661651"/>
          </a:xfrm>
          <a:prstGeom prst="rect">
            <a:avLst/>
          </a:prstGeom>
          <a:solidFill>
            <a:schemeClr val="bg1">
              <a:lumMod val="90000"/>
            </a:schemeClr>
          </a:solid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10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 Holder #56">
    <p:spTree>
      <p:nvGrpSpPr>
        <p:cNvPr id="1" name=""/>
        <p:cNvGrpSpPr/>
        <p:nvPr/>
      </p:nvGrpSpPr>
      <p:grpSpPr>
        <a:xfrm>
          <a:off x="0" y="0"/>
          <a:ext cx="0" cy="0"/>
          <a:chOff x="0" y="0"/>
          <a:chExt cx="0" cy="0"/>
        </a:xfrm>
      </p:grpSpPr>
      <p:sp>
        <p:nvSpPr>
          <p:cNvPr id="3" name="Picture Placeholder 7"/>
          <p:cNvSpPr>
            <a:spLocks noGrp="1"/>
          </p:cNvSpPr>
          <p:nvPr>
            <p:ph type="pic" sz="quarter" idx="13"/>
          </p:nvPr>
        </p:nvSpPr>
        <p:spPr>
          <a:xfrm>
            <a:off x="6674627" y="1143001"/>
            <a:ext cx="4400204" cy="4537710"/>
          </a:xfrm>
          <a:custGeom>
            <a:avLst/>
            <a:gdLst>
              <a:gd name="connsiteX0" fmla="*/ 5469706 w 7260336"/>
              <a:gd name="connsiteY0" fmla="*/ 3679004 h 7260336"/>
              <a:gd name="connsiteX1" fmla="*/ 7260336 w 7260336"/>
              <a:gd name="connsiteY1" fmla="*/ 5469634 h 7260336"/>
              <a:gd name="connsiteX2" fmla="*/ 7260336 w 7260336"/>
              <a:gd name="connsiteY2" fmla="*/ 5469772 h 7260336"/>
              <a:gd name="connsiteX3" fmla="*/ 5469772 w 7260336"/>
              <a:gd name="connsiteY3" fmla="*/ 7260336 h 7260336"/>
              <a:gd name="connsiteX4" fmla="*/ 5469640 w 7260336"/>
              <a:gd name="connsiteY4" fmla="*/ 7260336 h 7260336"/>
              <a:gd name="connsiteX5" fmla="*/ 3679006 w 7260336"/>
              <a:gd name="connsiteY5" fmla="*/ 5469703 h 7260336"/>
              <a:gd name="connsiteX6" fmla="*/ 1790631 w 7260336"/>
              <a:gd name="connsiteY6" fmla="*/ 3679004 h 7260336"/>
              <a:gd name="connsiteX7" fmla="*/ 3581330 w 7260336"/>
              <a:gd name="connsiteY7" fmla="*/ 5469703 h 7260336"/>
              <a:gd name="connsiteX8" fmla="*/ 1790697 w 7260336"/>
              <a:gd name="connsiteY8" fmla="*/ 7260336 h 7260336"/>
              <a:gd name="connsiteX9" fmla="*/ 1790565 w 7260336"/>
              <a:gd name="connsiteY9" fmla="*/ 7260336 h 7260336"/>
              <a:gd name="connsiteX10" fmla="*/ 0 w 7260336"/>
              <a:gd name="connsiteY10" fmla="*/ 5469772 h 7260336"/>
              <a:gd name="connsiteX11" fmla="*/ 0 w 7260336"/>
              <a:gd name="connsiteY11" fmla="*/ 5469634 h 7260336"/>
              <a:gd name="connsiteX12" fmla="*/ 3630169 w 7260336"/>
              <a:gd name="connsiteY12" fmla="*/ 1839469 h 7260336"/>
              <a:gd name="connsiteX13" fmla="*/ 5420868 w 7260336"/>
              <a:gd name="connsiteY13" fmla="*/ 3630168 h 7260336"/>
              <a:gd name="connsiteX14" fmla="*/ 3630169 w 7260336"/>
              <a:gd name="connsiteY14" fmla="*/ 5420867 h 7260336"/>
              <a:gd name="connsiteX15" fmla="*/ 1839469 w 7260336"/>
              <a:gd name="connsiteY15" fmla="*/ 3630168 h 7260336"/>
              <a:gd name="connsiteX16" fmla="*/ 5469640 w 7260336"/>
              <a:gd name="connsiteY16" fmla="*/ 0 h 7260336"/>
              <a:gd name="connsiteX17" fmla="*/ 5469772 w 7260336"/>
              <a:gd name="connsiteY17" fmla="*/ 0 h 7260336"/>
              <a:gd name="connsiteX18" fmla="*/ 7260336 w 7260336"/>
              <a:gd name="connsiteY18" fmla="*/ 1790565 h 7260336"/>
              <a:gd name="connsiteX19" fmla="*/ 7260336 w 7260336"/>
              <a:gd name="connsiteY19" fmla="*/ 1790703 h 7260336"/>
              <a:gd name="connsiteX20" fmla="*/ 5469706 w 7260336"/>
              <a:gd name="connsiteY20" fmla="*/ 3581332 h 7260336"/>
              <a:gd name="connsiteX21" fmla="*/ 3679006 w 7260336"/>
              <a:gd name="connsiteY21" fmla="*/ 1790634 h 7260336"/>
              <a:gd name="connsiteX22" fmla="*/ 1790565 w 7260336"/>
              <a:gd name="connsiteY22" fmla="*/ 0 h 7260336"/>
              <a:gd name="connsiteX23" fmla="*/ 1790697 w 7260336"/>
              <a:gd name="connsiteY23" fmla="*/ 0 h 7260336"/>
              <a:gd name="connsiteX24" fmla="*/ 3581330 w 7260336"/>
              <a:gd name="connsiteY24" fmla="*/ 1790634 h 7260336"/>
              <a:gd name="connsiteX25" fmla="*/ 1790631 w 7260336"/>
              <a:gd name="connsiteY25" fmla="*/ 3581332 h 7260336"/>
              <a:gd name="connsiteX26" fmla="*/ 0 w 7260336"/>
              <a:gd name="connsiteY26" fmla="*/ 1790703 h 7260336"/>
              <a:gd name="connsiteX27" fmla="*/ 0 w 7260336"/>
              <a:gd name="connsiteY27" fmla="*/ 1790565 h 726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60336" h="7260336">
                <a:moveTo>
                  <a:pt x="5469706" y="3679004"/>
                </a:moveTo>
                <a:lnTo>
                  <a:pt x="7260336" y="5469634"/>
                </a:lnTo>
                <a:lnTo>
                  <a:pt x="7260336" y="5469772"/>
                </a:lnTo>
                <a:lnTo>
                  <a:pt x="5469772" y="7260336"/>
                </a:lnTo>
                <a:lnTo>
                  <a:pt x="5469640" y="7260336"/>
                </a:lnTo>
                <a:lnTo>
                  <a:pt x="3679006" y="5469703"/>
                </a:lnTo>
                <a:close/>
                <a:moveTo>
                  <a:pt x="1790631" y="3679004"/>
                </a:moveTo>
                <a:lnTo>
                  <a:pt x="3581330" y="5469703"/>
                </a:lnTo>
                <a:lnTo>
                  <a:pt x="1790697" y="7260336"/>
                </a:lnTo>
                <a:lnTo>
                  <a:pt x="1790565" y="7260336"/>
                </a:lnTo>
                <a:lnTo>
                  <a:pt x="0" y="5469772"/>
                </a:lnTo>
                <a:lnTo>
                  <a:pt x="0" y="5469634"/>
                </a:lnTo>
                <a:close/>
                <a:moveTo>
                  <a:pt x="3630169" y="1839469"/>
                </a:moveTo>
                <a:lnTo>
                  <a:pt x="5420868" y="3630168"/>
                </a:lnTo>
                <a:lnTo>
                  <a:pt x="3630169" y="5420867"/>
                </a:lnTo>
                <a:lnTo>
                  <a:pt x="1839469" y="3630168"/>
                </a:lnTo>
                <a:close/>
                <a:moveTo>
                  <a:pt x="5469640" y="0"/>
                </a:moveTo>
                <a:lnTo>
                  <a:pt x="5469772" y="0"/>
                </a:lnTo>
                <a:lnTo>
                  <a:pt x="7260336" y="1790565"/>
                </a:lnTo>
                <a:lnTo>
                  <a:pt x="7260336" y="1790703"/>
                </a:lnTo>
                <a:lnTo>
                  <a:pt x="5469706" y="3581332"/>
                </a:lnTo>
                <a:lnTo>
                  <a:pt x="3679006" y="1790634"/>
                </a:lnTo>
                <a:close/>
                <a:moveTo>
                  <a:pt x="1790565" y="0"/>
                </a:moveTo>
                <a:lnTo>
                  <a:pt x="1790697" y="0"/>
                </a:lnTo>
                <a:lnTo>
                  <a:pt x="3581330" y="1790634"/>
                </a:lnTo>
                <a:lnTo>
                  <a:pt x="1790631" y="3581332"/>
                </a:lnTo>
                <a:lnTo>
                  <a:pt x="0" y="1790703"/>
                </a:lnTo>
                <a:lnTo>
                  <a:pt x="0" y="1790565"/>
                </a:lnTo>
                <a:close/>
              </a:path>
            </a:pathLst>
          </a:custGeom>
          <a:solidFill>
            <a:schemeClr val="bg1">
              <a:lumMod val="90000"/>
            </a:schemeClr>
          </a:solidFill>
          <a:ln w="3175">
            <a:solidFill>
              <a:schemeClr val="bg1">
                <a:lumMod val="25000"/>
                <a:alpha val="50000"/>
              </a:schemeClr>
            </a:solidFill>
          </a:ln>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74DF49-9BF4-4EF7-AF7C-FA2F49A79F0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Picture Placeholder 1"/>
          <p:cNvSpPr>
            <a:spLocks noGrp="1"/>
          </p:cNvSpPr>
          <p:nvPr>
            <p:ph type="pic" sz="quarter" idx="13"/>
          </p:nvPr>
        </p:nvSpPr>
        <p:spPr>
          <a:xfrm>
            <a:off x="3753659" y="2280172"/>
            <a:ext cx="2285875" cy="2353740"/>
          </a:xfrm>
          <a:prstGeom prst="roundRect">
            <a:avLst>
              <a:gd name="adj" fmla="val 4476"/>
            </a:avLst>
          </a:prstGeom>
          <a:solidFill>
            <a:schemeClr val="bg1">
              <a:lumMod val="90000"/>
            </a:schemeClr>
          </a:solidFill>
        </p:spPr>
      </p:sp>
      <p:sp>
        <p:nvSpPr>
          <p:cNvPr id="8" name="Picture Placeholder 1"/>
          <p:cNvSpPr>
            <a:spLocks noGrp="1"/>
          </p:cNvSpPr>
          <p:nvPr>
            <p:ph type="pic" sz="quarter" idx="14"/>
          </p:nvPr>
        </p:nvSpPr>
        <p:spPr>
          <a:xfrm>
            <a:off x="1265309" y="2280172"/>
            <a:ext cx="2285875" cy="2353740"/>
          </a:xfrm>
          <a:prstGeom prst="roundRect">
            <a:avLst>
              <a:gd name="adj" fmla="val 5619"/>
            </a:avLst>
          </a:prstGeom>
          <a:solidFill>
            <a:schemeClr val="bg1">
              <a:lumMod val="90000"/>
            </a:schemeClr>
          </a:solidFill>
        </p:spPr>
      </p:sp>
      <p:sp>
        <p:nvSpPr>
          <p:cNvPr id="9" name="Picture Placeholder 1"/>
          <p:cNvSpPr>
            <a:spLocks noGrp="1"/>
          </p:cNvSpPr>
          <p:nvPr>
            <p:ph type="pic" sz="quarter" idx="15"/>
          </p:nvPr>
        </p:nvSpPr>
        <p:spPr>
          <a:xfrm>
            <a:off x="8927882" y="2280172"/>
            <a:ext cx="2285875" cy="2353740"/>
          </a:xfrm>
          <a:prstGeom prst="roundRect">
            <a:avLst>
              <a:gd name="adj" fmla="val 4476"/>
            </a:avLst>
          </a:prstGeom>
          <a:solidFill>
            <a:schemeClr val="bg1">
              <a:lumMod val="90000"/>
            </a:schemeClr>
          </a:solid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age Holder #55">
    <p:spTree>
      <p:nvGrpSpPr>
        <p:cNvPr id="1" name=""/>
        <p:cNvGrpSpPr/>
        <p:nvPr/>
      </p:nvGrpSpPr>
      <p:grpSpPr>
        <a:xfrm>
          <a:off x="0" y="0"/>
          <a:ext cx="0" cy="0"/>
          <a:chOff x="0" y="0"/>
          <a:chExt cx="0" cy="0"/>
        </a:xfrm>
      </p:grpSpPr>
      <p:sp>
        <p:nvSpPr>
          <p:cNvPr id="5" name="图片占位符 4"/>
          <p:cNvSpPr>
            <a:spLocks noGrp="1"/>
          </p:cNvSpPr>
          <p:nvPr>
            <p:ph type="pic" sz="quarter" idx="13"/>
          </p:nvPr>
        </p:nvSpPr>
        <p:spPr>
          <a:xfrm>
            <a:off x="6100163" y="1"/>
            <a:ext cx="6072553" cy="3056283"/>
          </a:xfrm>
          <a:custGeom>
            <a:avLst/>
            <a:gdLst>
              <a:gd name="connsiteX0" fmla="*/ 2880875 w 5760000"/>
              <a:gd name="connsiteY0" fmla="*/ 1026259 h 2898977"/>
              <a:gd name="connsiteX1" fmla="*/ 3824018 w 5760000"/>
              <a:gd name="connsiteY1" fmla="*/ 1972280 h 2898977"/>
              <a:gd name="connsiteX2" fmla="*/ 2900139 w 5760000"/>
              <a:gd name="connsiteY2" fmla="*/ 2898977 h 2898977"/>
              <a:gd name="connsiteX3" fmla="*/ 2861611 w 5760000"/>
              <a:gd name="connsiteY3" fmla="*/ 2898977 h 2898977"/>
              <a:gd name="connsiteX4" fmla="*/ 1937731 w 5760000"/>
              <a:gd name="connsiteY4" fmla="*/ 1972280 h 2898977"/>
              <a:gd name="connsiteX5" fmla="*/ 3849742 w 5760000"/>
              <a:gd name="connsiteY5" fmla="*/ 54438 h 2898977"/>
              <a:gd name="connsiteX6" fmla="*/ 4792885 w 5760000"/>
              <a:gd name="connsiteY6" fmla="*/ 1000458 h 2898977"/>
              <a:gd name="connsiteX7" fmla="*/ 3849742 w 5760000"/>
              <a:gd name="connsiteY7" fmla="*/ 1946479 h 2898977"/>
              <a:gd name="connsiteX8" fmla="*/ 2906598 w 5760000"/>
              <a:gd name="connsiteY8" fmla="*/ 1000458 h 2898977"/>
              <a:gd name="connsiteX9" fmla="*/ 1912010 w 5760000"/>
              <a:gd name="connsiteY9" fmla="*/ 54438 h 2898977"/>
              <a:gd name="connsiteX10" fmla="*/ 2855153 w 5760000"/>
              <a:gd name="connsiteY10" fmla="*/ 1000458 h 2898977"/>
              <a:gd name="connsiteX11" fmla="*/ 1912010 w 5760000"/>
              <a:gd name="connsiteY11" fmla="*/ 1946479 h 2898977"/>
              <a:gd name="connsiteX12" fmla="*/ 968866 w 5760000"/>
              <a:gd name="connsiteY12" fmla="*/ 1000458 h 2898977"/>
              <a:gd name="connsiteX13" fmla="*/ 3904015 w 5760000"/>
              <a:gd name="connsiteY13" fmla="*/ 0 h 2898977"/>
              <a:gd name="connsiteX14" fmla="*/ 5733200 w 5760000"/>
              <a:gd name="connsiteY14" fmla="*/ 0 h 2898977"/>
              <a:gd name="connsiteX15" fmla="*/ 5760000 w 5760000"/>
              <a:gd name="connsiteY15" fmla="*/ 26882 h 2898977"/>
              <a:gd name="connsiteX16" fmla="*/ 5760000 w 5760000"/>
              <a:gd name="connsiteY16" fmla="*/ 30394 h 2898977"/>
              <a:gd name="connsiteX17" fmla="*/ 4818608 w 5760000"/>
              <a:gd name="connsiteY17" fmla="*/ 974659 h 2898977"/>
              <a:gd name="connsiteX18" fmla="*/ 3875464 w 5760000"/>
              <a:gd name="connsiteY18" fmla="*/ 28638 h 2898977"/>
              <a:gd name="connsiteX19" fmla="*/ 3846912 w 5760000"/>
              <a:gd name="connsiteY19" fmla="*/ 0 h 2898977"/>
              <a:gd name="connsiteX20" fmla="*/ 3852571 w 5760000"/>
              <a:gd name="connsiteY20" fmla="*/ 0 h 2898977"/>
              <a:gd name="connsiteX21" fmla="*/ 3849742 w 5760000"/>
              <a:gd name="connsiteY21" fmla="*/ 2838 h 2898977"/>
              <a:gd name="connsiteX22" fmla="*/ 1966284 w 5760000"/>
              <a:gd name="connsiteY22" fmla="*/ 0 h 2898977"/>
              <a:gd name="connsiteX23" fmla="*/ 3795468 w 5760000"/>
              <a:gd name="connsiteY23" fmla="*/ 0 h 2898977"/>
              <a:gd name="connsiteX24" fmla="*/ 3824019 w 5760000"/>
              <a:gd name="connsiteY24" fmla="*/ 28638 h 2898977"/>
              <a:gd name="connsiteX25" fmla="*/ 2880876 w 5760000"/>
              <a:gd name="connsiteY25" fmla="*/ 974659 h 2898977"/>
              <a:gd name="connsiteX26" fmla="*/ 1937732 w 5760000"/>
              <a:gd name="connsiteY26" fmla="*/ 28638 h 2898977"/>
              <a:gd name="connsiteX27" fmla="*/ 1909180 w 5760000"/>
              <a:gd name="connsiteY27" fmla="*/ 0 h 2898977"/>
              <a:gd name="connsiteX28" fmla="*/ 1914840 w 5760000"/>
              <a:gd name="connsiteY28" fmla="*/ 0 h 2898977"/>
              <a:gd name="connsiteX29" fmla="*/ 1912010 w 5760000"/>
              <a:gd name="connsiteY29" fmla="*/ 2838 h 2898977"/>
              <a:gd name="connsiteX30" fmla="*/ 28551 w 5760000"/>
              <a:gd name="connsiteY30" fmla="*/ 0 h 2898977"/>
              <a:gd name="connsiteX31" fmla="*/ 1857736 w 5760000"/>
              <a:gd name="connsiteY31" fmla="*/ 0 h 2898977"/>
              <a:gd name="connsiteX32" fmla="*/ 1886287 w 5760000"/>
              <a:gd name="connsiteY32" fmla="*/ 28638 h 2898977"/>
              <a:gd name="connsiteX33" fmla="*/ 943144 w 5760000"/>
              <a:gd name="connsiteY33" fmla="*/ 974659 h 2898977"/>
              <a:gd name="connsiteX34" fmla="*/ 0 w 5760000"/>
              <a:gd name="connsiteY34" fmla="*/ 28638 h 289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0000" h="2898977">
                <a:moveTo>
                  <a:pt x="2880875" y="1026259"/>
                </a:moveTo>
                <a:lnTo>
                  <a:pt x="3824018" y="1972280"/>
                </a:lnTo>
                <a:lnTo>
                  <a:pt x="2900139" y="2898977"/>
                </a:lnTo>
                <a:lnTo>
                  <a:pt x="2861611" y="2898977"/>
                </a:lnTo>
                <a:lnTo>
                  <a:pt x="1937731" y="1972280"/>
                </a:lnTo>
                <a:close/>
                <a:moveTo>
                  <a:pt x="3849742" y="54438"/>
                </a:moveTo>
                <a:lnTo>
                  <a:pt x="4792885" y="1000458"/>
                </a:lnTo>
                <a:lnTo>
                  <a:pt x="3849742" y="1946479"/>
                </a:lnTo>
                <a:lnTo>
                  <a:pt x="2906598" y="1000458"/>
                </a:lnTo>
                <a:close/>
                <a:moveTo>
                  <a:pt x="1912010" y="54438"/>
                </a:moveTo>
                <a:lnTo>
                  <a:pt x="2855153" y="1000458"/>
                </a:lnTo>
                <a:lnTo>
                  <a:pt x="1912010" y="1946479"/>
                </a:lnTo>
                <a:lnTo>
                  <a:pt x="968866" y="1000458"/>
                </a:lnTo>
                <a:close/>
                <a:moveTo>
                  <a:pt x="3904015" y="0"/>
                </a:moveTo>
                <a:lnTo>
                  <a:pt x="5733200" y="0"/>
                </a:lnTo>
                <a:lnTo>
                  <a:pt x="5760000" y="26882"/>
                </a:lnTo>
                <a:lnTo>
                  <a:pt x="5760000" y="30394"/>
                </a:lnTo>
                <a:lnTo>
                  <a:pt x="4818608" y="974659"/>
                </a:lnTo>
                <a:lnTo>
                  <a:pt x="3875464" y="28638"/>
                </a:lnTo>
                <a:close/>
                <a:moveTo>
                  <a:pt x="3846912" y="0"/>
                </a:moveTo>
                <a:lnTo>
                  <a:pt x="3852571" y="0"/>
                </a:lnTo>
                <a:lnTo>
                  <a:pt x="3849742" y="2838"/>
                </a:lnTo>
                <a:close/>
                <a:moveTo>
                  <a:pt x="1966284" y="0"/>
                </a:moveTo>
                <a:lnTo>
                  <a:pt x="3795468" y="0"/>
                </a:lnTo>
                <a:lnTo>
                  <a:pt x="3824019" y="28638"/>
                </a:lnTo>
                <a:lnTo>
                  <a:pt x="2880876" y="974659"/>
                </a:lnTo>
                <a:lnTo>
                  <a:pt x="1937732" y="28638"/>
                </a:lnTo>
                <a:close/>
                <a:moveTo>
                  <a:pt x="1909180" y="0"/>
                </a:moveTo>
                <a:lnTo>
                  <a:pt x="1914840" y="0"/>
                </a:lnTo>
                <a:lnTo>
                  <a:pt x="1912010" y="2838"/>
                </a:lnTo>
                <a:close/>
                <a:moveTo>
                  <a:pt x="28551" y="0"/>
                </a:moveTo>
                <a:lnTo>
                  <a:pt x="1857736" y="0"/>
                </a:lnTo>
                <a:lnTo>
                  <a:pt x="1886287" y="28638"/>
                </a:lnTo>
                <a:lnTo>
                  <a:pt x="943144" y="974659"/>
                </a:lnTo>
                <a:lnTo>
                  <a:pt x="0" y="28638"/>
                </a:lnTo>
                <a:close/>
              </a:path>
            </a:pathLst>
          </a:custGeom>
          <a:solidFill>
            <a:schemeClr val="bg1">
              <a:lumMod val="90000"/>
              <a:alpha val="50000"/>
            </a:schemeClr>
          </a:solidFill>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6_Title Slide">
    <p:bg>
      <p:bgPr>
        <a:solidFill>
          <a:schemeClr val="bg1">
            <a:lumMod val="25000"/>
          </a:schemeClr>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32212" y="-24938"/>
            <a:ext cx="12281793" cy="6924092"/>
          </a:xfrm>
          <a:custGeom>
            <a:avLst/>
            <a:gdLst>
              <a:gd name="connsiteX0" fmla="*/ 0 w 2589153"/>
              <a:gd name="connsiteY0" fmla="*/ 0 h 2348970"/>
              <a:gd name="connsiteX1" fmla="*/ 2589153 w 2589153"/>
              <a:gd name="connsiteY1" fmla="*/ 0 h 2348970"/>
              <a:gd name="connsiteX2" fmla="*/ 2589153 w 2589153"/>
              <a:gd name="connsiteY2" fmla="*/ 2348970 h 2348970"/>
              <a:gd name="connsiteX3" fmla="*/ 0 w 2589153"/>
              <a:gd name="connsiteY3" fmla="*/ 2348970 h 2348970"/>
              <a:gd name="connsiteX4" fmla="*/ 0 w 2589153"/>
              <a:gd name="connsiteY4" fmla="*/ 0 h 2348970"/>
              <a:gd name="connsiteX0-1" fmla="*/ 0 w 8009051"/>
              <a:gd name="connsiteY0-2" fmla="*/ 0 h 3296621"/>
              <a:gd name="connsiteX1-3" fmla="*/ 8009051 w 8009051"/>
              <a:gd name="connsiteY1-4" fmla="*/ 947651 h 3296621"/>
              <a:gd name="connsiteX2-5" fmla="*/ 8009051 w 8009051"/>
              <a:gd name="connsiteY2-6" fmla="*/ 3296621 h 3296621"/>
              <a:gd name="connsiteX3-7" fmla="*/ 5419898 w 8009051"/>
              <a:gd name="connsiteY3-8" fmla="*/ 3296621 h 3296621"/>
              <a:gd name="connsiteX4-9" fmla="*/ 0 w 8009051"/>
              <a:gd name="connsiteY4-10" fmla="*/ 0 h 3296621"/>
              <a:gd name="connsiteX0-11" fmla="*/ 0 w 10773295"/>
              <a:gd name="connsiteY0-12" fmla="*/ 0 h 6480395"/>
              <a:gd name="connsiteX1-13" fmla="*/ 8009051 w 10773295"/>
              <a:gd name="connsiteY1-14" fmla="*/ 947651 h 6480395"/>
              <a:gd name="connsiteX2-15" fmla="*/ 8009051 w 10773295"/>
              <a:gd name="connsiteY2-16" fmla="*/ 3296621 h 6480395"/>
              <a:gd name="connsiteX3-17" fmla="*/ 10773295 w 10773295"/>
              <a:gd name="connsiteY3-18" fmla="*/ 6480395 h 6480395"/>
              <a:gd name="connsiteX4-19" fmla="*/ 0 w 10773295"/>
              <a:gd name="connsiteY4-20" fmla="*/ 0 h 6480395"/>
              <a:gd name="connsiteX0-21" fmla="*/ 0 w 12281793"/>
              <a:gd name="connsiteY0-22" fmla="*/ 0 h 6480395"/>
              <a:gd name="connsiteX1-23" fmla="*/ 8009051 w 12281793"/>
              <a:gd name="connsiteY1-24" fmla="*/ 947651 h 6480395"/>
              <a:gd name="connsiteX2-25" fmla="*/ 12281793 w 12281793"/>
              <a:gd name="connsiteY2-26" fmla="*/ 5366490 h 6480395"/>
              <a:gd name="connsiteX3-27" fmla="*/ 10773295 w 12281793"/>
              <a:gd name="connsiteY3-28" fmla="*/ 6480395 h 6480395"/>
              <a:gd name="connsiteX4-29" fmla="*/ 0 w 12281793"/>
              <a:gd name="connsiteY4-30" fmla="*/ 0 h 6480395"/>
              <a:gd name="connsiteX0-31" fmla="*/ 0 w 12281793"/>
              <a:gd name="connsiteY0-32" fmla="*/ 432262 h 6912657"/>
              <a:gd name="connsiteX1-33" fmla="*/ 8624193 w 12281793"/>
              <a:gd name="connsiteY1-34" fmla="*/ 0 h 6912657"/>
              <a:gd name="connsiteX2-35" fmla="*/ 12281793 w 12281793"/>
              <a:gd name="connsiteY2-36" fmla="*/ 5798752 h 6912657"/>
              <a:gd name="connsiteX3-37" fmla="*/ 10773295 w 12281793"/>
              <a:gd name="connsiteY3-38" fmla="*/ 6912657 h 6912657"/>
              <a:gd name="connsiteX4-39" fmla="*/ 0 w 12281793"/>
              <a:gd name="connsiteY4-40" fmla="*/ 432262 h 6912657"/>
              <a:gd name="connsiteX0-41" fmla="*/ 0 w 12281793"/>
              <a:gd name="connsiteY0-42" fmla="*/ 432262 h 6912657"/>
              <a:gd name="connsiteX1-43" fmla="*/ 381348 w 12281793"/>
              <a:gd name="connsiteY1-44" fmla="*/ 412514 h 6912657"/>
              <a:gd name="connsiteX2-45" fmla="*/ 8624193 w 12281793"/>
              <a:gd name="connsiteY2-46" fmla="*/ 0 h 6912657"/>
              <a:gd name="connsiteX3-47" fmla="*/ 12281793 w 12281793"/>
              <a:gd name="connsiteY3-48" fmla="*/ 5798752 h 6912657"/>
              <a:gd name="connsiteX4-49" fmla="*/ 10773295 w 12281793"/>
              <a:gd name="connsiteY4-50" fmla="*/ 6912657 h 6912657"/>
              <a:gd name="connsiteX5" fmla="*/ 0 w 12281793"/>
              <a:gd name="connsiteY5" fmla="*/ 432262 h 6912657"/>
              <a:gd name="connsiteX0-51" fmla="*/ 0 w 12281793"/>
              <a:gd name="connsiteY0-52" fmla="*/ 443697 h 6924092"/>
              <a:gd name="connsiteX1-53" fmla="*/ 32214 w 12281793"/>
              <a:gd name="connsiteY1-54" fmla="*/ 0 h 6924092"/>
              <a:gd name="connsiteX2-55" fmla="*/ 8624193 w 12281793"/>
              <a:gd name="connsiteY2-56" fmla="*/ 11435 h 6924092"/>
              <a:gd name="connsiteX3-57" fmla="*/ 12281793 w 12281793"/>
              <a:gd name="connsiteY3-58" fmla="*/ 5810187 h 6924092"/>
              <a:gd name="connsiteX4-59" fmla="*/ 10773295 w 12281793"/>
              <a:gd name="connsiteY4-60" fmla="*/ 6924092 h 6924092"/>
              <a:gd name="connsiteX5-61" fmla="*/ 0 w 12281793"/>
              <a:gd name="connsiteY5-62" fmla="*/ 443697 h 6924092"/>
              <a:gd name="connsiteX0-63" fmla="*/ 0 w 12281793"/>
              <a:gd name="connsiteY0-64" fmla="*/ 443697 h 6924092"/>
              <a:gd name="connsiteX1-65" fmla="*/ 32214 w 12281793"/>
              <a:gd name="connsiteY1-66" fmla="*/ 0 h 6924092"/>
              <a:gd name="connsiteX2-67" fmla="*/ 8624193 w 12281793"/>
              <a:gd name="connsiteY2-68" fmla="*/ 11435 h 6924092"/>
              <a:gd name="connsiteX3-69" fmla="*/ 12281793 w 12281793"/>
              <a:gd name="connsiteY3-70" fmla="*/ 5810187 h 6924092"/>
              <a:gd name="connsiteX4-71" fmla="*/ 11478838 w 12281793"/>
              <a:gd name="connsiteY4-72" fmla="*/ 6392487 h 6924092"/>
              <a:gd name="connsiteX5-73" fmla="*/ 10773295 w 12281793"/>
              <a:gd name="connsiteY5-74" fmla="*/ 6924092 h 6924092"/>
              <a:gd name="connsiteX6" fmla="*/ 0 w 12281793"/>
              <a:gd name="connsiteY6" fmla="*/ 443697 h 6924092"/>
              <a:gd name="connsiteX0-75" fmla="*/ 0 w 12281793"/>
              <a:gd name="connsiteY0-76" fmla="*/ 443697 h 6924092"/>
              <a:gd name="connsiteX1-77" fmla="*/ 32214 w 12281793"/>
              <a:gd name="connsiteY1-78" fmla="*/ 0 h 6924092"/>
              <a:gd name="connsiteX2-79" fmla="*/ 8624193 w 12281793"/>
              <a:gd name="connsiteY2-80" fmla="*/ 11435 h 6924092"/>
              <a:gd name="connsiteX3-81" fmla="*/ 12281793 w 12281793"/>
              <a:gd name="connsiteY3-82" fmla="*/ 5810187 h 6924092"/>
              <a:gd name="connsiteX4-83" fmla="*/ 12243609 w 12281793"/>
              <a:gd name="connsiteY4-84" fmla="*/ 6907876 h 6924092"/>
              <a:gd name="connsiteX5-85" fmla="*/ 10773295 w 12281793"/>
              <a:gd name="connsiteY5-86" fmla="*/ 6924092 h 6924092"/>
              <a:gd name="connsiteX6-87" fmla="*/ 0 w 12281793"/>
              <a:gd name="connsiteY6-88" fmla="*/ 443697 h 69240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 ang="0">
                <a:pos x="connsiteX6-87" y="connsiteY6-88"/>
              </a:cxn>
            </a:cxnLst>
            <a:rect l="l" t="t" r="r" b="b"/>
            <a:pathLst>
              <a:path w="12281793" h="6924092">
                <a:moveTo>
                  <a:pt x="0" y="443697"/>
                </a:moveTo>
                <a:lnTo>
                  <a:pt x="32214" y="0"/>
                </a:lnTo>
                <a:lnTo>
                  <a:pt x="8624193" y="11435"/>
                </a:lnTo>
                <a:lnTo>
                  <a:pt x="12281793" y="5810187"/>
                </a:lnTo>
                <a:lnTo>
                  <a:pt x="12243609" y="6907876"/>
                </a:lnTo>
                <a:lnTo>
                  <a:pt x="10773295" y="6924092"/>
                </a:lnTo>
                <a:lnTo>
                  <a:pt x="0" y="443697"/>
                </a:lnTo>
                <a:close/>
              </a:path>
            </a:pathLst>
          </a:custGeom>
          <a:solidFill>
            <a:schemeClr val="bg1">
              <a:lumMod val="90000"/>
            </a:schemeClr>
          </a:solidFill>
        </p:spPr>
        <p:txBody>
          <a:bodyPr anchor="ctr"/>
          <a:lstStyle>
            <a:lvl1pPr marL="0" indent="0" algn="ctr">
              <a:buNone/>
              <a:defRPr sz="1600" b="0" i="0">
                <a:latin typeface="Source Sans Pro" charset="0"/>
                <a:ea typeface="Source Sans Pro" charset="0"/>
                <a:cs typeface="Source Sans Pro" charset="0"/>
              </a:defRPr>
            </a:lvl1pPr>
          </a:lstStyle>
          <a:p>
            <a:r>
              <a:rPr lang="zh-CN" altLang="en-US" dirty="0"/>
              <a:t>点击添加图片</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1_Title Slide">
    <p:bg>
      <p:bgPr>
        <a:solidFill>
          <a:schemeClr val="bg1">
            <a:lumMod val="2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800000">
            <a:off x="-1992260" y="-3008671"/>
            <a:ext cx="4939393" cy="6858000"/>
          </a:xfrm>
          <a:prstGeom prst="rect">
            <a:avLst/>
          </a:prstGeom>
          <a:effectLst>
            <a:outerShdw blurRad="558800" dist="266700" dir="5400000" algn="t" rotWithShape="0">
              <a:prstClr val="black">
                <a:alpha val="13000"/>
              </a:prstClr>
            </a:outerShdw>
          </a:effectLst>
        </p:spPr>
      </p:pic>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800000">
            <a:off x="9791347" y="1666570"/>
            <a:ext cx="4939393" cy="6858000"/>
          </a:xfrm>
          <a:prstGeom prst="rect">
            <a:avLst/>
          </a:prstGeom>
          <a:effectLst>
            <a:outerShdw blurRad="558800" dist="266700" dir="5400000" algn="t" rotWithShape="0">
              <a:prstClr val="black">
                <a:alpha val="13000"/>
              </a:prstClr>
            </a:outerShdw>
          </a:effectLst>
        </p:spPr>
      </p:pic>
      <p:sp>
        <p:nvSpPr>
          <p:cNvPr id="12" name="Picture Placeholder 2"/>
          <p:cNvSpPr>
            <a:spLocks noGrp="1"/>
          </p:cNvSpPr>
          <p:nvPr>
            <p:ph type="pic" sz="quarter" idx="12" hasCustomPrompt="1"/>
          </p:nvPr>
        </p:nvSpPr>
        <p:spPr>
          <a:xfrm rot="19800000">
            <a:off x="-1487011" y="-2193956"/>
            <a:ext cx="3932123" cy="5234302"/>
          </a:xfrm>
          <a:prstGeom prst="rect">
            <a:avLst/>
          </a:prstGeom>
          <a:solidFill>
            <a:schemeClr val="bg1">
              <a:lumMod val="90000"/>
            </a:schemeClr>
          </a:solidFill>
        </p:spPr>
        <p:txBody>
          <a:bodyPr anchor="ctr"/>
          <a:lstStyle>
            <a:lvl1pPr marL="0" indent="0" algn="ctr">
              <a:buNone/>
              <a:defRPr sz="1600" b="0" i="0">
                <a:latin typeface="Source Sans Pro" charset="0"/>
                <a:ea typeface="Source Sans Pro" charset="0"/>
                <a:cs typeface="Source Sans Pro" charset="0"/>
              </a:defRPr>
            </a:lvl1pPr>
          </a:lstStyle>
          <a:p>
            <a:r>
              <a:rPr lang="zh-CN" altLang="en-US" dirty="0"/>
              <a:t>点击添加图片</a:t>
            </a:r>
            <a:endParaRPr lang="en-US" dirty="0"/>
          </a:p>
        </p:txBody>
      </p:sp>
      <p:sp>
        <p:nvSpPr>
          <p:cNvPr id="13" name="Picture Placeholder 2"/>
          <p:cNvSpPr>
            <a:spLocks noGrp="1"/>
          </p:cNvSpPr>
          <p:nvPr>
            <p:ph type="pic" sz="quarter" idx="13" hasCustomPrompt="1"/>
          </p:nvPr>
        </p:nvSpPr>
        <p:spPr>
          <a:xfrm rot="19800000">
            <a:off x="10294982" y="2478418"/>
            <a:ext cx="3932123" cy="5234302"/>
          </a:xfrm>
          <a:prstGeom prst="rect">
            <a:avLst/>
          </a:prstGeom>
          <a:solidFill>
            <a:schemeClr val="bg1">
              <a:lumMod val="90000"/>
            </a:schemeClr>
          </a:solidFill>
        </p:spPr>
        <p:txBody>
          <a:bodyPr anchor="ctr"/>
          <a:lstStyle>
            <a:lvl1pPr marL="0" indent="0" algn="ctr">
              <a:buNone/>
              <a:defRPr sz="1600" b="0" i="0">
                <a:latin typeface="Source Sans Pro" charset="0"/>
                <a:ea typeface="Source Sans Pro" charset="0"/>
                <a:cs typeface="Source Sans Pro" charset="0"/>
              </a:defRPr>
            </a:lvl1pPr>
          </a:lstStyle>
          <a:p>
            <a:r>
              <a:rPr lang="zh-CN" altLang="en-US" dirty="0"/>
              <a:t>点击添加图片</a:t>
            </a:r>
            <a:endParaRPr lang="en-US"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3600000">
            <a:off x="-180909" y="3519488"/>
            <a:ext cx="1998958" cy="4075330"/>
          </a:xfrm>
          <a:prstGeom prst="rect">
            <a:avLst/>
          </a:prstGeom>
          <a:effectLst>
            <a:outerShdw blurRad="469900" dist="215900" dir="5400000" algn="t" rotWithShape="0">
              <a:prstClr val="black">
                <a:alpha val="17000"/>
              </a:prstClr>
            </a:outerShdw>
          </a:effectLst>
        </p:spPr>
      </p:pic>
      <p:sp>
        <p:nvSpPr>
          <p:cNvPr id="15" name="Picture Placeholder 2"/>
          <p:cNvSpPr>
            <a:spLocks noGrp="1"/>
          </p:cNvSpPr>
          <p:nvPr>
            <p:ph type="pic" sz="quarter" idx="14" hasCustomPrompt="1"/>
          </p:nvPr>
        </p:nvSpPr>
        <p:spPr>
          <a:xfrm rot="3600000">
            <a:off x="-51730" y="4041082"/>
            <a:ext cx="1725570" cy="3056761"/>
          </a:xfrm>
          <a:prstGeom prst="rect">
            <a:avLst/>
          </a:prstGeom>
          <a:solidFill>
            <a:schemeClr val="bg1">
              <a:lumMod val="90000"/>
            </a:schemeClr>
          </a:solidFill>
        </p:spPr>
        <p:txBody>
          <a:bodyPr anchor="ctr"/>
          <a:lstStyle>
            <a:lvl1pPr marL="0" indent="0" algn="ctr">
              <a:buNone/>
              <a:defRPr sz="1600" b="0" i="0">
                <a:latin typeface="Source Sans Pro" charset="0"/>
                <a:ea typeface="Source Sans Pro" charset="0"/>
                <a:cs typeface="Source Sans Pro" charset="0"/>
              </a:defRPr>
            </a:lvl1pPr>
          </a:lstStyle>
          <a:p>
            <a:r>
              <a:rPr lang="zh-CN" altLang="en-US" dirty="0"/>
              <a:t>点击添加图片</a:t>
            </a:r>
            <a:endParaRPr lang="en-US"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3600000">
            <a:off x="9672655" y="-1738399"/>
            <a:ext cx="1998958" cy="4075330"/>
          </a:xfrm>
          <a:prstGeom prst="rect">
            <a:avLst/>
          </a:prstGeom>
          <a:effectLst>
            <a:outerShdw blurRad="469900" dist="215900" dir="5400000" algn="t" rotWithShape="0">
              <a:prstClr val="black">
                <a:alpha val="17000"/>
              </a:prstClr>
            </a:outerShdw>
          </a:effectLst>
        </p:spPr>
      </p:pic>
      <p:sp>
        <p:nvSpPr>
          <p:cNvPr id="17" name="Picture Placeholder 2"/>
          <p:cNvSpPr>
            <a:spLocks noGrp="1"/>
          </p:cNvSpPr>
          <p:nvPr>
            <p:ph type="pic" sz="quarter" idx="15" hasCustomPrompt="1"/>
          </p:nvPr>
        </p:nvSpPr>
        <p:spPr>
          <a:xfrm rot="3600000">
            <a:off x="9810147" y="-1216807"/>
            <a:ext cx="1725570" cy="3056761"/>
          </a:xfrm>
          <a:prstGeom prst="rect">
            <a:avLst/>
          </a:prstGeom>
          <a:solidFill>
            <a:schemeClr val="bg1">
              <a:lumMod val="90000"/>
            </a:schemeClr>
          </a:solidFill>
        </p:spPr>
        <p:txBody>
          <a:bodyPr anchor="ctr"/>
          <a:lstStyle>
            <a:lvl1pPr marL="0" indent="0" algn="ctr">
              <a:buNone/>
              <a:defRPr sz="1600" b="0" i="0">
                <a:latin typeface="Source Sans Pro" charset="0"/>
                <a:ea typeface="Source Sans Pro" charset="0"/>
                <a:cs typeface="Source Sans Pro" charset="0"/>
              </a:defRPr>
            </a:lvl1pPr>
          </a:lstStyle>
          <a:p>
            <a:r>
              <a:rPr lang="zh-CN" altLang="en-US" dirty="0"/>
              <a:t>点击添加图片</a:t>
            </a:r>
            <a:endParaRPr lang="en-US" dirty="0"/>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9800000">
            <a:off x="8628401" y="5250263"/>
            <a:ext cx="1243445" cy="2404317"/>
          </a:xfrm>
          <a:prstGeom prst="rect">
            <a:avLst/>
          </a:prstGeom>
          <a:effectLst>
            <a:outerShdw blurRad="469900" dist="215900" dir="5400000" algn="t" rotWithShape="0">
              <a:prstClr val="black">
                <a:alpha val="17000"/>
              </a:prstClr>
            </a:outerShdw>
          </a:effectLst>
        </p:spPr>
      </p:pic>
      <p:sp>
        <p:nvSpPr>
          <p:cNvPr id="19" name="Picture Placeholder 2"/>
          <p:cNvSpPr>
            <a:spLocks noGrp="1"/>
          </p:cNvSpPr>
          <p:nvPr>
            <p:ph type="pic" sz="quarter" idx="16" hasCustomPrompt="1"/>
          </p:nvPr>
        </p:nvSpPr>
        <p:spPr>
          <a:xfrm rot="19800000">
            <a:off x="8862614" y="5972940"/>
            <a:ext cx="774384" cy="963299"/>
          </a:xfrm>
          <a:prstGeom prst="rect">
            <a:avLst/>
          </a:prstGeom>
          <a:solidFill>
            <a:schemeClr val="bg1">
              <a:lumMod val="90000"/>
            </a:schemeClr>
          </a:solidFill>
        </p:spPr>
        <p:txBody>
          <a:bodyPr anchor="ctr"/>
          <a:lstStyle>
            <a:lvl1pPr marL="0" indent="0" algn="ctr">
              <a:buNone/>
              <a:defRPr sz="1600" b="0" i="0">
                <a:latin typeface="Source Sans Pro" charset="0"/>
                <a:ea typeface="Source Sans Pro" charset="0"/>
                <a:cs typeface="Source Sans Pro" charset="0"/>
              </a:defRPr>
            </a:lvl1pPr>
          </a:lstStyle>
          <a:p>
            <a:r>
              <a:rPr lang="zh-CN" altLang="en-US" dirty="0"/>
              <a:t>点击添加图片</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74DF49-9BF4-4EF7-AF7C-FA2F49A79F02}" type="slidenum">
              <a:rPr lang="zh-CN" altLang="en-US" smtClean="0"/>
            </a:fld>
            <a:endParaRPr lang="zh-CN" altLang="en-US"/>
          </a:p>
        </p:txBody>
      </p:sp>
      <p:pic>
        <p:nvPicPr>
          <p:cNvPr id="7" name="图片 6" descr="logo2"/>
          <p:cNvPicPr>
            <a:picLocks noChangeAspect="1"/>
          </p:cNvPicPr>
          <p:nvPr userDrawn="1"/>
        </p:nvPicPr>
        <p:blipFill>
          <a:blip r:embed="rId2"/>
          <a:stretch>
            <a:fillRect/>
          </a:stretch>
        </p:blipFill>
        <p:spPr>
          <a:xfrm>
            <a:off x="445135" y="252095"/>
            <a:ext cx="1847215" cy="6889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74DF49-9BF4-4EF7-AF7C-FA2F49A79F0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774DF49-9BF4-4EF7-AF7C-FA2F49A79F0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774DF49-9BF4-4EF7-AF7C-FA2F49A79F0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74DF49-9BF4-4EF7-AF7C-FA2F49A79F0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74DF49-9BF4-4EF7-AF7C-FA2F49A79F0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BF70D1FA-3A54-4FE8-9BB5-8C5403DC344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74DF49-9BF4-4EF7-AF7C-FA2F49A79F0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70D1FA-3A54-4FE8-9BB5-8C5403DC344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4DF49-9BF4-4EF7-AF7C-FA2F49A79F0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0.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1.png"/><Relationship Id="rId1"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8.png"/><Relationship Id="rId11" Type="http://schemas.openxmlformats.org/officeDocument/2006/relationships/notesSlide" Target="../notesSlides/notesSlide1.xml"/><Relationship Id="rId10" Type="http://schemas.openxmlformats.org/officeDocument/2006/relationships/slideLayout" Target="../slideLayouts/slideLayout16.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1" name="组合 20"/>
          <p:cNvGrpSpPr/>
          <p:nvPr/>
        </p:nvGrpSpPr>
        <p:grpSpPr>
          <a:xfrm rot="5400000">
            <a:off x="-2216547" y="1797424"/>
            <a:ext cx="5708395" cy="3268788"/>
            <a:chOff x="3204446" y="1507488"/>
            <a:chExt cx="6075573" cy="3479044"/>
          </a:xfrm>
          <a:solidFill>
            <a:schemeClr val="bg1">
              <a:lumMod val="75000"/>
            </a:schemeClr>
          </a:solidFill>
        </p:grpSpPr>
        <p:sp>
          <p:nvSpPr>
            <p:cNvPr id="22" name="直角三角形 21"/>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直角三角形 22"/>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直角三角形 23"/>
            <p:cNvSpPr/>
            <p:nvPr/>
          </p:nvSpPr>
          <p:spPr>
            <a:xfrm rot="8100000">
              <a:off x="5804565" y="4122532"/>
              <a:ext cx="864000" cy="864000"/>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5" name="直角三角形 24"/>
            <p:cNvSpPr/>
            <p:nvPr/>
          </p:nvSpPr>
          <p:spPr>
            <a:xfrm rot="8100000">
              <a:off x="7122896" y="411865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6" name="直角三角形 25"/>
            <p:cNvSpPr/>
            <p:nvPr/>
          </p:nvSpPr>
          <p:spPr>
            <a:xfrm rot="8100000">
              <a:off x="8416019" y="412056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7" name="直角三角形 26"/>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直角三角形 27"/>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9" name="直角三角形 28"/>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0" name="直角三角形 29"/>
            <p:cNvSpPr/>
            <p:nvPr/>
          </p:nvSpPr>
          <p:spPr>
            <a:xfrm rot="2700000">
              <a:off x="7761838" y="3485983"/>
              <a:ext cx="864000" cy="864000"/>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1" name="直角三角形 30"/>
            <p:cNvSpPr/>
            <p:nvPr/>
          </p:nvSpPr>
          <p:spPr>
            <a:xfrm rot="13500000">
              <a:off x="7787655" y="348513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2" name="直角三角形 31"/>
            <p:cNvSpPr/>
            <p:nvPr/>
          </p:nvSpPr>
          <p:spPr>
            <a:xfrm rot="18900000">
              <a:off x="7120943" y="285595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3" name="直角三角形 32"/>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4" name="直角三角形 33"/>
            <p:cNvSpPr/>
            <p:nvPr/>
          </p:nvSpPr>
          <p:spPr>
            <a:xfrm rot="18900000">
              <a:off x="4513299" y="2857930"/>
              <a:ext cx="864000" cy="864000"/>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5" name="直角三角形 34"/>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6" name="直角三角形 35"/>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9" name="直角三角形 38"/>
            <p:cNvSpPr/>
            <p:nvPr/>
          </p:nvSpPr>
          <p:spPr>
            <a:xfrm rot="8100000">
              <a:off x="7132703" y="282597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0" name="直角三角形 39"/>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3" name="直角三角形 42"/>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4" name="直角三角形 43"/>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0" name="直角三角形 59"/>
            <p:cNvSpPr/>
            <p:nvPr/>
          </p:nvSpPr>
          <p:spPr>
            <a:xfrm rot="18900000">
              <a:off x="5810465" y="1540907"/>
              <a:ext cx="864000" cy="864000"/>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1" name="直角三角形 60"/>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62" name="组合 61"/>
          <p:cNvGrpSpPr/>
          <p:nvPr/>
        </p:nvGrpSpPr>
        <p:grpSpPr>
          <a:xfrm>
            <a:off x="9337803" y="4004410"/>
            <a:ext cx="5708394" cy="3268787"/>
            <a:chOff x="3204446" y="1507488"/>
            <a:chExt cx="6075573" cy="3479044"/>
          </a:xfrm>
          <a:solidFill>
            <a:schemeClr val="bg1">
              <a:lumMod val="50000"/>
            </a:schemeClr>
          </a:solidFill>
        </p:grpSpPr>
        <p:sp>
          <p:nvSpPr>
            <p:cNvPr id="63" name="直角三角形 62"/>
            <p:cNvSpPr/>
            <p:nvPr/>
          </p:nvSpPr>
          <p:spPr>
            <a:xfrm rot="8100000">
              <a:off x="3204446" y="4119717"/>
              <a:ext cx="864000" cy="864000"/>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4" name="直角三角形 63"/>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5" name="直角三角形 64"/>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6" name="直角三角形 65"/>
            <p:cNvSpPr/>
            <p:nvPr/>
          </p:nvSpPr>
          <p:spPr>
            <a:xfrm rot="8100000">
              <a:off x="7122896" y="411865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7" name="直角三角形 66"/>
            <p:cNvSpPr/>
            <p:nvPr/>
          </p:nvSpPr>
          <p:spPr>
            <a:xfrm rot="8100000">
              <a:off x="8416019" y="412056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8" name="直角三角形 67"/>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9" name="直角三角形 68"/>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0" name="直角三角形 69"/>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1" name="直角三角形 70"/>
            <p:cNvSpPr/>
            <p:nvPr/>
          </p:nvSpPr>
          <p:spPr>
            <a:xfrm rot="2700000">
              <a:off x="7761838" y="348598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2" name="直角三角形 71"/>
            <p:cNvSpPr/>
            <p:nvPr/>
          </p:nvSpPr>
          <p:spPr>
            <a:xfrm rot="13500000">
              <a:off x="7787655" y="348513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3" name="直角三角形 72"/>
            <p:cNvSpPr/>
            <p:nvPr/>
          </p:nvSpPr>
          <p:spPr>
            <a:xfrm rot="18900000">
              <a:off x="7120943" y="285595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4" name="直角三角形 73"/>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5" name="直角三角形 74"/>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6" name="直角三角形 75"/>
            <p:cNvSpPr/>
            <p:nvPr/>
          </p:nvSpPr>
          <p:spPr>
            <a:xfrm rot="8100000">
              <a:off x="4521249" y="2826046"/>
              <a:ext cx="864000" cy="864000"/>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7" name="直角三角形 76"/>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8" name="直角三角形 77"/>
            <p:cNvSpPr/>
            <p:nvPr/>
          </p:nvSpPr>
          <p:spPr>
            <a:xfrm rot="8100000">
              <a:off x="7132703" y="282597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9" name="直角三角形 78"/>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0" name="直角三角形 79"/>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1" name="直角三角形 80"/>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2" name="直角三角形 81"/>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3" name="直角三角形 82"/>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84" name="直角三角形 83"/>
          <p:cNvSpPr/>
          <p:nvPr/>
        </p:nvSpPr>
        <p:spPr>
          <a:xfrm rot="18900000">
            <a:off x="1387265" y="-411909"/>
            <a:ext cx="811784" cy="811784"/>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5" name="直角三角形 84"/>
          <p:cNvSpPr/>
          <p:nvPr/>
        </p:nvSpPr>
        <p:spPr>
          <a:xfrm rot="13500000">
            <a:off x="8793378" y="4919440"/>
            <a:ext cx="811784" cy="811784"/>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6" name="文本框 85"/>
          <p:cNvSpPr txBox="1"/>
          <p:nvPr/>
        </p:nvSpPr>
        <p:spPr>
          <a:xfrm>
            <a:off x="4830682" y="1290629"/>
            <a:ext cx="6913880" cy="1938020"/>
          </a:xfrm>
          <a:prstGeom prst="rect">
            <a:avLst/>
          </a:prstGeom>
          <a:noFill/>
        </p:spPr>
        <p:txBody>
          <a:bodyPr wrap="none" rtlCol="0">
            <a:spAutoFit/>
          </a:bodyPr>
          <a:lstStyle>
            <a:defPPr>
              <a:defRPr lang="zh-CN"/>
            </a:defPPr>
            <a:lvl1pPr>
              <a:defRPr sz="11500" spc="600">
                <a:latin typeface="造字工房悦黑（非商用）常规体" pitchFamily="50" charset="-122"/>
                <a:ea typeface="造字工房悦黑（非商用）常规体" pitchFamily="50" charset="-122"/>
              </a:defRPr>
            </a:lvl1pPr>
          </a:lstStyle>
          <a:p>
            <a:pPr algn="l"/>
            <a:r>
              <a:rPr lang="zh-CN" altLang="en-US" sz="6000" b="1" dirty="0">
                <a:solidFill>
                  <a:schemeClr val="bg1">
                    <a:lumMod val="25000"/>
                  </a:schemeClr>
                </a:solidFill>
                <a:sym typeface="华文细黑" panose="02010600040101010101" pitchFamily="2" charset="-122"/>
              </a:rPr>
              <a:t>利用玻尔兹曼分布</a:t>
            </a:r>
            <a:endParaRPr lang="zh-CN" altLang="en-US" sz="6000" b="1" dirty="0">
              <a:solidFill>
                <a:schemeClr val="bg1">
                  <a:lumMod val="25000"/>
                </a:schemeClr>
              </a:solidFill>
              <a:sym typeface="华文细黑" panose="02010600040101010101" pitchFamily="2" charset="-122"/>
            </a:endParaRPr>
          </a:p>
          <a:p>
            <a:pPr algn="l"/>
            <a:r>
              <a:rPr lang="zh-CN" altLang="en-US" sz="6000" b="1" dirty="0">
                <a:solidFill>
                  <a:schemeClr val="bg1">
                    <a:lumMod val="25000"/>
                  </a:schemeClr>
                </a:solidFill>
                <a:sym typeface="华文细黑" panose="02010600040101010101" pitchFamily="2" charset="-122"/>
              </a:rPr>
              <a:t>研究恒星光谱</a:t>
            </a:r>
            <a:endParaRPr lang="zh-CN" altLang="en-US" sz="6000" b="1" dirty="0">
              <a:solidFill>
                <a:schemeClr val="bg1">
                  <a:lumMod val="25000"/>
                </a:schemeClr>
              </a:solidFill>
              <a:sym typeface="华文细黑" panose="02010600040101010101" pitchFamily="2" charset="-122"/>
            </a:endParaRPr>
          </a:p>
        </p:txBody>
      </p:sp>
      <p:sp>
        <p:nvSpPr>
          <p:cNvPr id="87" name="矩形 86"/>
          <p:cNvSpPr/>
          <p:nvPr/>
        </p:nvSpPr>
        <p:spPr>
          <a:xfrm>
            <a:off x="6445147" y="5144567"/>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tx1"/>
              </a:solidFill>
              <a:latin typeface="微软雅黑" panose="020B0503020204020204" pitchFamily="34" charset="-122"/>
              <a:ea typeface="微软雅黑" panose="020B0503020204020204" pitchFamily="34" charset="-122"/>
              <a:sym typeface="华文细黑" panose="02010600040101010101" pitchFamily="2" charset="-122"/>
            </a:endParaRPr>
          </a:p>
        </p:txBody>
      </p:sp>
      <p:sp>
        <p:nvSpPr>
          <p:cNvPr id="88" name="文本框 87"/>
          <p:cNvSpPr txBox="1"/>
          <p:nvPr/>
        </p:nvSpPr>
        <p:spPr>
          <a:xfrm>
            <a:off x="5937885" y="5624830"/>
            <a:ext cx="5305425" cy="398780"/>
          </a:xfrm>
          <a:prstGeom prst="rect">
            <a:avLst/>
          </a:prstGeom>
          <a:noFill/>
        </p:spPr>
        <p:txBody>
          <a:bodyPr wrap="square" rtlCol="0">
            <a:spAutoFit/>
          </a:bodyPr>
          <a:lstStyle/>
          <a:p>
            <a:r>
              <a:rPr lang="zh-CN" altLang="en-US" sz="2000" dirty="0" smtClean="0">
                <a:solidFill>
                  <a:schemeClr val="bg1">
                    <a:lumMod val="25000"/>
                  </a:schemeClr>
                </a:solidFill>
                <a:latin typeface="微软雅黑" panose="020B0503020204020204" pitchFamily="34" charset="-122"/>
                <a:ea typeface="微软雅黑" panose="020B0503020204020204" pitchFamily="34" charset="-122"/>
                <a:sym typeface="华文细黑" panose="02010600040101010101" pitchFamily="2" charset="-122"/>
              </a:rPr>
              <a:t>报告人：樊一川、滕欣玥、叶育恒、</a:t>
            </a:r>
            <a:r>
              <a:rPr lang="zh-CN" altLang="en-US" sz="2000" dirty="0" smtClean="0">
                <a:solidFill>
                  <a:schemeClr val="bg1">
                    <a:lumMod val="25000"/>
                  </a:schemeClr>
                </a:solidFill>
                <a:latin typeface="微软雅黑" panose="020B0503020204020204" pitchFamily="34" charset="-122"/>
                <a:ea typeface="微软雅黑" panose="020B0503020204020204" pitchFamily="34" charset="-122"/>
                <a:sym typeface="华文细黑" panose="02010600040101010101" pitchFamily="2" charset="-122"/>
              </a:rPr>
              <a:t>杨思羽</a:t>
            </a:r>
            <a:endParaRPr lang="zh-CN" altLang="en-US" sz="2000" dirty="0" smtClean="0">
              <a:solidFill>
                <a:schemeClr val="bg1">
                  <a:lumMod val="25000"/>
                </a:schemeClr>
              </a:solidFill>
              <a:latin typeface="微软雅黑" panose="020B0503020204020204" pitchFamily="34" charset="-122"/>
              <a:ea typeface="微软雅黑" panose="020B0503020204020204" pitchFamily="34" charset="-122"/>
              <a:sym typeface="华文细黑" panose="02010600040101010101" pitchFamily="2" charset="-122"/>
            </a:endParaRPr>
          </a:p>
        </p:txBody>
      </p:sp>
      <p:sp>
        <p:nvSpPr>
          <p:cNvPr id="121" name="文本框 120"/>
          <p:cNvSpPr txBox="1"/>
          <p:nvPr/>
        </p:nvSpPr>
        <p:spPr>
          <a:xfrm>
            <a:off x="4980940" y="3228340"/>
            <a:ext cx="10233660" cy="1174115"/>
          </a:xfrm>
          <a:prstGeom prst="rect">
            <a:avLst/>
          </a:prstGeom>
        </p:spPr>
        <p:txBody>
          <a:bodyPr wrap="square">
            <a:spAutoFit/>
          </a:bodyPr>
          <a:lstStyle>
            <a:defPPr>
              <a:defRPr lang="zh-CN"/>
            </a:defPPr>
            <a:lvl1pPr defTabSz="1150620">
              <a:spcBef>
                <a:spcPct val="20000"/>
              </a:spcBef>
              <a:defRPr sz="2400" kern="0">
                <a:solidFill>
                  <a:srgbClr val="FFFFFF"/>
                </a:solidFill>
              </a:defRPr>
            </a:lvl1pPr>
          </a:lstStyle>
          <a:p>
            <a:r>
              <a:rPr lang="en-US" altLang="zh-CN" sz="3200" dirty="0">
                <a:solidFill>
                  <a:schemeClr val="bg1">
                    <a:lumMod val="25000"/>
                  </a:schemeClr>
                </a:solidFill>
                <a:latin typeface="微软雅黑" panose="020B0503020204020204" pitchFamily="34" charset="-122"/>
                <a:ea typeface="微软雅黑" panose="020B0503020204020204" pitchFamily="34" charset="-122"/>
              </a:rPr>
              <a:t>Research stela spectrum with </a:t>
            </a:r>
            <a:endParaRPr lang="en-US" altLang="zh-CN" sz="3200" dirty="0">
              <a:solidFill>
                <a:schemeClr val="bg1">
                  <a:lumMod val="25000"/>
                </a:schemeClr>
              </a:solidFill>
              <a:latin typeface="微软雅黑" panose="020B0503020204020204" pitchFamily="34" charset="-122"/>
              <a:ea typeface="微软雅黑" panose="020B0503020204020204" pitchFamily="34" charset="-122"/>
            </a:endParaRPr>
          </a:p>
          <a:p>
            <a:r>
              <a:rPr lang="en-US" altLang="zh-CN" sz="3200" dirty="0">
                <a:solidFill>
                  <a:schemeClr val="bg1">
                    <a:lumMod val="25000"/>
                  </a:schemeClr>
                </a:solidFill>
                <a:latin typeface="微软雅黑" panose="020B0503020204020204" pitchFamily="34" charset="-122"/>
                <a:ea typeface="微软雅黑" panose="020B0503020204020204" pitchFamily="34" charset="-122"/>
              </a:rPr>
              <a:t>Borhtzmann Distribution </a:t>
            </a:r>
            <a:endParaRPr lang="en-US" altLang="zh-CN" sz="3200" dirty="0">
              <a:solidFill>
                <a:schemeClr val="bg1">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583">
        <p:fade/>
      </p:transition>
    </mc:Choice>
    <mc:Fallback>
      <p:transition spd="med" advTm="35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ppt_w/2"/>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ppt_w</p:attrName>
                                        </p:attrNameLst>
                                      </p:cBhvr>
                                      <p:tavLst>
                                        <p:tav tm="0">
                                          <p:val>
                                            <p:fltVal val="0"/>
                                          </p:val>
                                        </p:tav>
                                        <p:tav tm="100000">
                                          <p:val>
                                            <p:strVal val="#ppt_w"/>
                                          </p:val>
                                        </p:tav>
                                      </p:tavLst>
                                    </p:anim>
                                    <p:anim calcmode="lin" valueType="num">
                                      <p:cBhvr>
                                        <p:cTn id="10" dur="500" fill="hold"/>
                                        <p:tgtEl>
                                          <p:spTgt spid="21"/>
                                        </p:tgtEl>
                                        <p:attrNameLst>
                                          <p:attrName>ppt_h</p:attrName>
                                        </p:attrNameLst>
                                      </p:cBhvr>
                                      <p:tavLst>
                                        <p:tav tm="0">
                                          <p:val>
                                            <p:strVal val="#ppt_h"/>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ppt_x</p:attrName>
                                        </p:attrNameLst>
                                      </p:cBhvr>
                                      <p:tavLst>
                                        <p:tav tm="0">
                                          <p:val>
                                            <p:strVal val="#ppt_x"/>
                                          </p:val>
                                        </p:tav>
                                        <p:tav tm="100000">
                                          <p:val>
                                            <p:strVal val="#ppt_x"/>
                                          </p:val>
                                        </p:tav>
                                      </p:tavLst>
                                    </p:anim>
                                    <p:anim calcmode="lin" valueType="num">
                                      <p:cBhvr>
                                        <p:cTn id="14" dur="500" fill="hold"/>
                                        <p:tgtEl>
                                          <p:spTgt spid="62"/>
                                        </p:tgtEl>
                                        <p:attrNameLst>
                                          <p:attrName>ppt_y</p:attrName>
                                        </p:attrNameLst>
                                      </p:cBhvr>
                                      <p:tavLst>
                                        <p:tav tm="0">
                                          <p:val>
                                            <p:strVal val="#ppt_y+#ppt_h/2"/>
                                          </p:val>
                                        </p:tav>
                                        <p:tav tm="100000">
                                          <p:val>
                                            <p:strVal val="#ppt_y"/>
                                          </p:val>
                                        </p:tav>
                                      </p:tavLst>
                                    </p:anim>
                                    <p:anim calcmode="lin" valueType="num">
                                      <p:cBhvr>
                                        <p:cTn id="15" dur="500" fill="hold"/>
                                        <p:tgtEl>
                                          <p:spTgt spid="62"/>
                                        </p:tgtEl>
                                        <p:attrNameLst>
                                          <p:attrName>ppt_w</p:attrName>
                                        </p:attrNameLst>
                                      </p:cBhvr>
                                      <p:tavLst>
                                        <p:tav tm="0">
                                          <p:val>
                                            <p:strVal val="#ppt_w"/>
                                          </p:val>
                                        </p:tav>
                                        <p:tav tm="100000">
                                          <p:val>
                                            <p:strVal val="#ppt_w"/>
                                          </p:val>
                                        </p:tav>
                                      </p:tavLst>
                                    </p:anim>
                                    <p:anim calcmode="lin" valueType="num">
                                      <p:cBhvr>
                                        <p:cTn id="16" dur="500" fill="hold"/>
                                        <p:tgtEl>
                                          <p:spTgt spid="62"/>
                                        </p:tgtEl>
                                        <p:attrNameLst>
                                          <p:attrName>ppt_h</p:attrName>
                                        </p:attrNameLst>
                                      </p:cBhvr>
                                      <p:tavLst>
                                        <p:tav tm="0">
                                          <p:val>
                                            <p:fltVal val="0"/>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35" presetClass="path" presetSubtype="0" decel="40000" fill="hold" grpId="1" nodeType="withEffect">
                                  <p:stCondLst>
                                    <p:cond delay="0"/>
                                  </p:stCondLst>
                                  <p:childTnLst>
                                    <p:animMotion origin="layout" path="M -0.05769 -0.00046 L 0.08424 0.1294 " pathEditMode="relative" rAng="0" ptsTypes="AA">
                                      <p:cBhvr>
                                        <p:cTn id="21" dur="750" spd="-100000" fill="hold"/>
                                        <p:tgtEl>
                                          <p:spTgt spid="85"/>
                                        </p:tgtEl>
                                        <p:attrNameLst>
                                          <p:attrName>ppt_x</p:attrName>
                                          <p:attrName>ppt_y</p:attrName>
                                        </p:attrNameLst>
                                      </p:cBhvr>
                                      <p:rCtr x="7096" y="6481"/>
                                    </p:animMotion>
                                  </p:childTnLst>
                                </p:cTn>
                              </p:par>
                              <p:par>
                                <p:cTn id="22" presetID="35" presetClass="path" presetSubtype="0" accel="40000" decel="40000" fill="hold" grpId="2" nodeType="withEffect">
                                  <p:stCondLst>
                                    <p:cond delay="750"/>
                                  </p:stCondLst>
                                  <p:childTnLst>
                                    <p:animMotion origin="layout" path="M -0.05456 0.00023 L 0.00429 -0.00278 " pathEditMode="relative" rAng="0" ptsTypes="AA">
                                      <p:cBhvr>
                                        <p:cTn id="23" dur="750" fill="hold"/>
                                        <p:tgtEl>
                                          <p:spTgt spid="85"/>
                                        </p:tgtEl>
                                        <p:attrNameLst>
                                          <p:attrName>ppt_x</p:attrName>
                                          <p:attrName>ppt_y</p:attrName>
                                        </p:attrNameLst>
                                      </p:cBhvr>
                                      <p:rCtr x="2943" y="-162"/>
                                    </p:animMotion>
                                  </p:childTnLst>
                                </p:cTn>
                              </p:par>
                              <p:par>
                                <p:cTn id="24" presetID="10" presetClass="entr" presetSubtype="0"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par>
                                <p:cTn id="27" presetID="35" presetClass="path" presetSubtype="0" decel="40000" fill="hold" grpId="1" nodeType="withEffect">
                                  <p:stCondLst>
                                    <p:cond delay="0"/>
                                  </p:stCondLst>
                                  <p:childTnLst>
                                    <p:animMotion origin="layout" path="M -0.0017 -0.08936 L -0.10092 0.19351 " pathEditMode="relative" rAng="0" ptsTypes="AA">
                                      <p:cBhvr>
                                        <p:cTn id="28" dur="750" spd="-100000" fill="hold"/>
                                        <p:tgtEl>
                                          <p:spTgt spid="84"/>
                                        </p:tgtEl>
                                        <p:attrNameLst>
                                          <p:attrName>ppt_x</p:attrName>
                                          <p:attrName>ppt_y</p:attrName>
                                        </p:attrNameLst>
                                      </p:cBhvr>
                                      <p:rCtr x="-4961" y="14144"/>
                                    </p:animMotion>
                                  </p:childTnLst>
                                </p:cTn>
                              </p:par>
                              <p:par>
                                <p:cTn id="29" presetID="35" presetClass="path" presetSubtype="0" accel="40000" decel="40000" fill="hold" grpId="2" nodeType="withEffect">
                                  <p:stCondLst>
                                    <p:cond delay="750"/>
                                  </p:stCondLst>
                                  <p:childTnLst>
                                    <p:animMotion origin="layout" path="M -0.00222 -0.08936 L 4.79167E-6 4.44444E-6 " pathEditMode="relative" rAng="0" ptsTypes="AA">
                                      <p:cBhvr>
                                        <p:cTn id="30" dur="750" fill="hold"/>
                                        <p:tgtEl>
                                          <p:spTgt spid="84"/>
                                        </p:tgtEl>
                                        <p:attrNameLst>
                                          <p:attrName>ppt_x</p:attrName>
                                          <p:attrName>ppt_y</p:attrName>
                                        </p:attrNameLst>
                                      </p:cBhvr>
                                      <p:rCtr x="104" y="4468"/>
                                    </p:animMotion>
                                  </p:childTnLst>
                                </p:cTn>
                              </p:par>
                              <p:par>
                                <p:cTn id="31" presetID="2" presetClass="entr" presetSubtype="2" fill="hold" grpId="0" nodeType="withEffect">
                                  <p:stCondLst>
                                    <p:cond delay="750"/>
                                  </p:stCondLst>
                                  <p:iterate type="lt">
                                    <p:tmPct val="10000"/>
                                  </p:iterate>
                                  <p:childTnLst>
                                    <p:set>
                                      <p:cBhvr>
                                        <p:cTn id="32" dur="1" fill="hold">
                                          <p:stCondLst>
                                            <p:cond delay="0"/>
                                          </p:stCondLst>
                                        </p:cTn>
                                        <p:tgtEl>
                                          <p:spTgt spid="86"/>
                                        </p:tgtEl>
                                        <p:attrNameLst>
                                          <p:attrName>style.visibility</p:attrName>
                                        </p:attrNameLst>
                                      </p:cBhvr>
                                      <p:to>
                                        <p:strVal val="visible"/>
                                      </p:to>
                                    </p:set>
                                    <p:anim calcmode="lin" valueType="num">
                                      <p:cBhvr additive="base">
                                        <p:cTn id="33" dur="500" fill="hold"/>
                                        <p:tgtEl>
                                          <p:spTgt spid="86"/>
                                        </p:tgtEl>
                                        <p:attrNameLst>
                                          <p:attrName>ppt_x</p:attrName>
                                        </p:attrNameLst>
                                      </p:cBhvr>
                                      <p:tavLst>
                                        <p:tav tm="0">
                                          <p:val>
                                            <p:strVal val="1+#ppt_w/2"/>
                                          </p:val>
                                        </p:tav>
                                        <p:tav tm="100000">
                                          <p:val>
                                            <p:strVal val="#ppt_x"/>
                                          </p:val>
                                        </p:tav>
                                      </p:tavLst>
                                    </p:anim>
                                    <p:anim calcmode="lin" valueType="num">
                                      <p:cBhvr additive="base">
                                        <p:cTn id="34" dur="500" fill="hold"/>
                                        <p:tgtEl>
                                          <p:spTgt spid="86"/>
                                        </p:tgtEl>
                                        <p:attrNameLst>
                                          <p:attrName>ppt_y</p:attrName>
                                        </p:attrNameLst>
                                      </p:cBhvr>
                                      <p:tavLst>
                                        <p:tav tm="0">
                                          <p:val>
                                            <p:strVal val="#ppt_y"/>
                                          </p:val>
                                        </p:tav>
                                        <p:tav tm="100000">
                                          <p:val>
                                            <p:strVal val="#ppt_y"/>
                                          </p:val>
                                        </p:tav>
                                      </p:tavLst>
                                    </p:anim>
                                  </p:childTnLst>
                                </p:cTn>
                              </p:par>
                            </p:childTnLst>
                          </p:cTn>
                        </p:par>
                        <p:par>
                          <p:cTn id="35" fill="hold">
                            <p:stCondLst>
                              <p:cond delay="0"/>
                            </p:stCondLst>
                            <p:childTnLst>
                              <p:par>
                                <p:cTn id="36" presetID="47" presetClass="entr" presetSubtype="0" fill="hold" grpId="0"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750"/>
                                        <p:tgtEl>
                                          <p:spTgt spid="121"/>
                                        </p:tgtEl>
                                      </p:cBhvr>
                                    </p:animEffect>
                                    <p:anim calcmode="lin" valueType="num">
                                      <p:cBhvr>
                                        <p:cTn id="39" dur="750" fill="hold"/>
                                        <p:tgtEl>
                                          <p:spTgt spid="121"/>
                                        </p:tgtEl>
                                        <p:attrNameLst>
                                          <p:attrName>ppt_x</p:attrName>
                                        </p:attrNameLst>
                                      </p:cBhvr>
                                      <p:tavLst>
                                        <p:tav tm="0">
                                          <p:val>
                                            <p:strVal val="#ppt_x"/>
                                          </p:val>
                                        </p:tav>
                                        <p:tav tm="100000">
                                          <p:val>
                                            <p:strVal val="#ppt_x"/>
                                          </p:val>
                                        </p:tav>
                                      </p:tavLst>
                                    </p:anim>
                                    <p:anim calcmode="lin" valueType="num">
                                      <p:cBhvr>
                                        <p:cTn id="40" dur="750" fill="hold"/>
                                        <p:tgtEl>
                                          <p:spTgt spid="121"/>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20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750"/>
                                        <p:tgtEl>
                                          <p:spTgt spid="87"/>
                                        </p:tgtEl>
                                      </p:cBhvr>
                                    </p:animEffect>
                                    <p:anim calcmode="lin" valueType="num">
                                      <p:cBhvr>
                                        <p:cTn id="44" dur="750" fill="hold"/>
                                        <p:tgtEl>
                                          <p:spTgt spid="87"/>
                                        </p:tgtEl>
                                        <p:attrNameLst>
                                          <p:attrName>ppt_x</p:attrName>
                                        </p:attrNameLst>
                                      </p:cBhvr>
                                      <p:tavLst>
                                        <p:tav tm="0">
                                          <p:val>
                                            <p:strVal val="#ppt_x"/>
                                          </p:val>
                                        </p:tav>
                                        <p:tav tm="100000">
                                          <p:val>
                                            <p:strVal val="#ppt_x"/>
                                          </p:val>
                                        </p:tav>
                                      </p:tavLst>
                                    </p:anim>
                                    <p:anim calcmode="lin" valueType="num">
                                      <p:cBhvr>
                                        <p:cTn id="45" dur="750" fill="hold"/>
                                        <p:tgtEl>
                                          <p:spTgt spid="87"/>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20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750"/>
                                        <p:tgtEl>
                                          <p:spTgt spid="88"/>
                                        </p:tgtEl>
                                      </p:cBhvr>
                                    </p:animEffect>
                                    <p:anim calcmode="lin" valueType="num">
                                      <p:cBhvr>
                                        <p:cTn id="49" dur="750" fill="hold"/>
                                        <p:tgtEl>
                                          <p:spTgt spid="88"/>
                                        </p:tgtEl>
                                        <p:attrNameLst>
                                          <p:attrName>ppt_x</p:attrName>
                                        </p:attrNameLst>
                                      </p:cBhvr>
                                      <p:tavLst>
                                        <p:tav tm="0">
                                          <p:val>
                                            <p:strVal val="#ppt_x"/>
                                          </p:val>
                                        </p:tav>
                                        <p:tav tm="100000">
                                          <p:val>
                                            <p:strVal val="#ppt_x"/>
                                          </p:val>
                                        </p:tav>
                                      </p:tavLst>
                                    </p:anim>
                                    <p:anim calcmode="lin" valueType="num">
                                      <p:cBhvr>
                                        <p:cTn id="50" dur="75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4" grpId="2" animBg="1"/>
      <p:bldP spid="85" grpId="0" animBg="1"/>
      <p:bldP spid="85" grpId="1" animBg="1"/>
      <p:bldP spid="85" grpId="2" animBg="1"/>
      <p:bldP spid="86" grpId="0"/>
      <p:bldP spid="87" grpId="0" animBg="1"/>
      <p:bldP spid="88"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980847" y="364098"/>
            <a:ext cx="4230694"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主要代码</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3771830" y="862448"/>
            <a:ext cx="3888096" cy="216743"/>
            <a:chOff x="1115625" y="1012943"/>
            <a:chExt cx="3888096" cy="216743"/>
          </a:xfrm>
        </p:grpSpPr>
        <p:cxnSp>
          <p:nvCxnSpPr>
            <p:cNvPr id="30" name="直接连接符 29"/>
            <p:cNvCxnSpPr>
              <a:endCxn id="31"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1" name="等腰三角形 30"/>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3" name="组合 2"/>
          <p:cNvGrpSpPr/>
          <p:nvPr/>
        </p:nvGrpSpPr>
        <p:grpSpPr>
          <a:xfrm>
            <a:off x="3310391" y="330777"/>
            <a:ext cx="466518" cy="810888"/>
            <a:chOff x="228096" y="444907"/>
            <a:chExt cx="466518" cy="810888"/>
          </a:xfrm>
        </p:grpSpPr>
        <p:sp>
          <p:nvSpPr>
            <p:cNvPr id="43" name="等腰三角形 42"/>
            <p:cNvSpPr/>
            <p:nvPr/>
          </p:nvSpPr>
          <p:spPr>
            <a:xfrm rot="21591212">
              <a:off x="297450" y="503322"/>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4" name="等腰三角形 43"/>
            <p:cNvSpPr/>
            <p:nvPr/>
          </p:nvSpPr>
          <p:spPr>
            <a:xfrm rot="3614340">
              <a:off x="421475" y="45771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5" name="等腰三角形 44"/>
            <p:cNvSpPr/>
            <p:nvPr/>
          </p:nvSpPr>
          <p:spPr>
            <a:xfrm rot="9562">
              <a:off x="500547" y="49945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等腰三角形 45"/>
            <p:cNvSpPr/>
            <p:nvPr/>
          </p:nvSpPr>
          <p:spPr>
            <a:xfrm rot="3609046">
              <a:off x="519822" y="63064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7" name="等腰三角形 46"/>
            <p:cNvSpPr/>
            <p:nvPr/>
          </p:nvSpPr>
          <p:spPr>
            <a:xfrm rot="7200000">
              <a:off x="420843" y="719258"/>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8" name="等腰三角形 47"/>
            <p:cNvSpPr/>
            <p:nvPr/>
          </p:nvSpPr>
          <p:spPr>
            <a:xfrm rot="3609046">
              <a:off x="415568" y="811213"/>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9" name="等腰三角形 48"/>
            <p:cNvSpPr/>
            <p:nvPr/>
          </p:nvSpPr>
          <p:spPr>
            <a:xfrm rot="7200000">
              <a:off x="316588" y="89983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2" name="等腰三角形 51"/>
            <p:cNvSpPr/>
            <p:nvPr/>
          </p:nvSpPr>
          <p:spPr>
            <a:xfrm rot="3609046">
              <a:off x="314272" y="99432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3" name="等腰三角形 52"/>
            <p:cNvSpPr/>
            <p:nvPr/>
          </p:nvSpPr>
          <p:spPr>
            <a:xfrm rot="7200000">
              <a:off x="215292" y="108294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4" name="等腰三角形 53"/>
            <p:cNvSpPr/>
            <p:nvPr/>
          </p:nvSpPr>
          <p:spPr>
            <a:xfrm rot="7200000">
              <a:off x="418919" y="107913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5" name="等腰三角形 54"/>
            <p:cNvSpPr/>
            <p:nvPr/>
          </p:nvSpPr>
          <p:spPr>
            <a:xfrm rot="3609046">
              <a:off x="521764" y="99709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7" name="图片 6" descr="logo2"/>
          <p:cNvPicPr>
            <a:picLocks noChangeAspect="1"/>
          </p:cNvPicPr>
          <p:nvPr userDrawn="1"/>
        </p:nvPicPr>
        <p:blipFill>
          <a:blip r:embed="rId1"/>
          <a:stretch>
            <a:fillRect/>
          </a:stretch>
        </p:blipFill>
        <p:spPr>
          <a:xfrm>
            <a:off x="445135" y="252095"/>
            <a:ext cx="1847215" cy="688975"/>
          </a:xfrm>
          <a:prstGeom prst="rect">
            <a:avLst/>
          </a:prstGeom>
        </p:spPr>
      </p:pic>
      <p:pic>
        <p:nvPicPr>
          <p:cNvPr id="5" name="图片 4"/>
          <p:cNvPicPr>
            <a:picLocks noChangeAspect="1"/>
          </p:cNvPicPr>
          <p:nvPr/>
        </p:nvPicPr>
        <p:blipFill>
          <a:blip r:embed="rId2"/>
          <a:stretch>
            <a:fillRect/>
          </a:stretch>
        </p:blipFill>
        <p:spPr>
          <a:xfrm>
            <a:off x="359410" y="1734185"/>
            <a:ext cx="11269345" cy="3770630"/>
          </a:xfrm>
          <a:prstGeom prst="rect">
            <a:avLst/>
          </a:prstGeom>
        </p:spPr>
      </p:pic>
    </p:spTree>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980212" y="503798"/>
            <a:ext cx="4230694"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等效宽度</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771195" y="1002148"/>
            <a:ext cx="3888096" cy="216743"/>
            <a:chOff x="1115625" y="1012943"/>
            <a:chExt cx="3888096" cy="216743"/>
          </a:xfrm>
        </p:grpSpPr>
        <p:cxnSp>
          <p:nvCxnSpPr>
            <p:cNvPr id="36" name="直接连接符 35"/>
            <p:cNvCxnSpPr>
              <a:endCxn id="41"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等腰三角形 40"/>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42" name="组合 41"/>
          <p:cNvGrpSpPr/>
          <p:nvPr/>
        </p:nvGrpSpPr>
        <p:grpSpPr>
          <a:xfrm>
            <a:off x="3309756" y="470477"/>
            <a:ext cx="466518" cy="810888"/>
            <a:chOff x="228096" y="444907"/>
            <a:chExt cx="466518" cy="810888"/>
          </a:xfrm>
        </p:grpSpPr>
        <p:sp>
          <p:nvSpPr>
            <p:cNvPr id="43" name="等腰三角形 42"/>
            <p:cNvSpPr/>
            <p:nvPr/>
          </p:nvSpPr>
          <p:spPr>
            <a:xfrm rot="21591212">
              <a:off x="297450" y="503322"/>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4" name="等腰三角形 43"/>
            <p:cNvSpPr/>
            <p:nvPr/>
          </p:nvSpPr>
          <p:spPr>
            <a:xfrm rot="3614340">
              <a:off x="421475" y="45771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5" name="等腰三角形 44"/>
            <p:cNvSpPr/>
            <p:nvPr/>
          </p:nvSpPr>
          <p:spPr>
            <a:xfrm rot="9562">
              <a:off x="500547" y="49945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等腰三角形 45"/>
            <p:cNvSpPr/>
            <p:nvPr/>
          </p:nvSpPr>
          <p:spPr>
            <a:xfrm rot="3609046">
              <a:off x="519822" y="63064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7" name="等腰三角形 46"/>
            <p:cNvSpPr/>
            <p:nvPr/>
          </p:nvSpPr>
          <p:spPr>
            <a:xfrm rot="7200000">
              <a:off x="420843" y="719258"/>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8" name="等腰三角形 47"/>
            <p:cNvSpPr/>
            <p:nvPr/>
          </p:nvSpPr>
          <p:spPr>
            <a:xfrm rot="3609046">
              <a:off x="415568" y="811213"/>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9" name="等腰三角形 48"/>
            <p:cNvSpPr/>
            <p:nvPr/>
          </p:nvSpPr>
          <p:spPr>
            <a:xfrm rot="7200000">
              <a:off x="316588" y="89983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0" name="等腰三角形 49"/>
            <p:cNvSpPr/>
            <p:nvPr/>
          </p:nvSpPr>
          <p:spPr>
            <a:xfrm rot="3609046">
              <a:off x="314272" y="99432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1" name="等腰三角形 50"/>
            <p:cNvSpPr/>
            <p:nvPr/>
          </p:nvSpPr>
          <p:spPr>
            <a:xfrm rot="7200000">
              <a:off x="215292" y="108294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2" name="等腰三角形 51"/>
            <p:cNvSpPr/>
            <p:nvPr/>
          </p:nvSpPr>
          <p:spPr>
            <a:xfrm rot="7200000">
              <a:off x="418919" y="107913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3" name="等腰三角形 52"/>
            <p:cNvSpPr/>
            <p:nvPr/>
          </p:nvSpPr>
          <p:spPr>
            <a:xfrm rot="3609046">
              <a:off x="521764" y="99709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54" name="组合 53"/>
          <p:cNvGrpSpPr/>
          <p:nvPr/>
        </p:nvGrpSpPr>
        <p:grpSpPr>
          <a:xfrm>
            <a:off x="10363935" y="5023006"/>
            <a:ext cx="2475173" cy="2097566"/>
            <a:chOff x="3204446" y="1507488"/>
            <a:chExt cx="4105347" cy="3479044"/>
          </a:xfrm>
          <a:solidFill>
            <a:schemeClr val="bg1">
              <a:lumMod val="50000"/>
              <a:alpha val="80000"/>
            </a:schemeClr>
          </a:solidFill>
        </p:grpSpPr>
        <p:sp>
          <p:nvSpPr>
            <p:cNvPr id="55" name="直角三角形 54"/>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6" name="直角三角形 55"/>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7" name="直角三角形 56"/>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2" name="直角三角形 71"/>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3" name="直角三角形 72"/>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4" name="直角三角形 73"/>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5" name="直角三角形 74"/>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6" name="直角三角形 75"/>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7" name="直角三角形 76"/>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8" name="直角三角形 77"/>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9" name="直角三角形 78"/>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0" name="直角三角形 79"/>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1" name="直角三角形 80"/>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2" name="直角三角形 81"/>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3" name="直角三角形 82"/>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84" name="等腰三角形 24"/>
          <p:cNvSpPr/>
          <p:nvPr/>
        </p:nvSpPr>
        <p:spPr>
          <a:xfrm rot="18644449" flipV="1">
            <a:off x="8206952" y="668777"/>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5" name="等腰三角形 26"/>
          <p:cNvSpPr/>
          <p:nvPr/>
        </p:nvSpPr>
        <p:spPr>
          <a:xfrm rot="5128887" flipV="1">
            <a:off x="10983629" y="2216824"/>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2" name="图片 1" descr="logo2"/>
          <p:cNvPicPr>
            <a:picLocks noChangeAspect="1"/>
          </p:cNvPicPr>
          <p:nvPr userDrawn="1"/>
        </p:nvPicPr>
        <p:blipFill>
          <a:blip r:embed="rId1"/>
          <a:stretch>
            <a:fillRect/>
          </a:stretch>
        </p:blipFill>
        <p:spPr>
          <a:xfrm>
            <a:off x="445135" y="252095"/>
            <a:ext cx="1847215" cy="688975"/>
          </a:xfrm>
          <a:prstGeom prst="rect">
            <a:avLst/>
          </a:prstGeom>
        </p:spPr>
      </p:pic>
      <p:pic>
        <p:nvPicPr>
          <p:cNvPr id="4" name="图片 1" descr="balmer_lines_table_final"/>
          <p:cNvPicPr>
            <a:picLocks noChangeAspect="1"/>
          </p:cNvPicPr>
          <p:nvPr/>
        </p:nvPicPr>
        <p:blipFill>
          <a:blip r:embed="rId2"/>
          <a:srcRect l="7289" t="20408" r="5000" b="19145"/>
          <a:stretch>
            <a:fillRect/>
          </a:stretch>
        </p:blipFill>
        <p:spPr>
          <a:xfrm>
            <a:off x="445135" y="1882775"/>
            <a:ext cx="5754370" cy="3677920"/>
          </a:xfrm>
          <a:prstGeom prst="rect">
            <a:avLst/>
          </a:prstGeom>
        </p:spPr>
      </p:pic>
      <p:sp>
        <p:nvSpPr>
          <p:cNvPr id="3" name="文本框 2"/>
          <p:cNvSpPr txBox="1"/>
          <p:nvPr/>
        </p:nvSpPr>
        <p:spPr>
          <a:xfrm>
            <a:off x="6906895" y="2455545"/>
            <a:ext cx="3848100" cy="2306955"/>
          </a:xfrm>
          <a:prstGeom prst="rect">
            <a:avLst/>
          </a:prstGeom>
          <a:noFill/>
        </p:spPr>
        <p:txBody>
          <a:bodyPr wrap="square" rtlCol="0">
            <a:spAutoFit/>
          </a:bodyPr>
          <a:p>
            <a:pPr algn="l"/>
            <a:r>
              <a:rPr lang="zh-CN" altLang="en-US">
                <a:latin typeface="宋体" panose="02010600030101010101" pitchFamily="2" charset="-122"/>
                <a:ea typeface="宋体" panose="02010600030101010101" pitchFamily="2" charset="-122"/>
                <a:cs typeface="宋体" panose="02010600030101010101" pitchFamily="2" charset="-122"/>
              </a:rPr>
              <a:t>结果表明,当温度升高时,同一谱线的等效宽度会增大,这是由于电子压强增大,导致氢原子柱密度增大,吸收线强度增大所致.同时同一温度下,不同谱线的等效宽度也有所不同,这是由于高能级粒子数密度较少,振子强度较小,因此吸收线强度较低能级吸收线</a:t>
            </a:r>
            <a:r>
              <a:rPr lang="zh-CN" altLang="en-US">
                <a:latin typeface="宋体" panose="02010600030101010101" pitchFamily="2" charset="-122"/>
                <a:ea typeface="宋体" panose="02010600030101010101" pitchFamily="2" charset="-122"/>
                <a:cs typeface="宋体" panose="02010600030101010101" pitchFamily="2" charset="-122"/>
              </a:rPr>
              <a:t>强度更小.</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par>
                                <p:cTn id="8" presetID="22" presetClass="entr" presetSubtype="8"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par>
                                <p:cTn id="16" presetID="17" presetClass="entr" presetSubtype="2"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ppt_x</p:attrName>
                                        </p:attrNameLst>
                                      </p:cBhvr>
                                      <p:tavLst>
                                        <p:tav tm="0">
                                          <p:val>
                                            <p:strVal val="#ppt_x+#ppt_w/2"/>
                                          </p:val>
                                        </p:tav>
                                        <p:tav tm="100000">
                                          <p:val>
                                            <p:strVal val="#ppt_x"/>
                                          </p:val>
                                        </p:tav>
                                      </p:tavLst>
                                    </p:anim>
                                    <p:anim calcmode="lin" valueType="num">
                                      <p:cBhvr>
                                        <p:cTn id="19" dur="500" fill="hold"/>
                                        <p:tgtEl>
                                          <p:spTgt spid="54"/>
                                        </p:tgtEl>
                                        <p:attrNameLst>
                                          <p:attrName>ppt_y</p:attrName>
                                        </p:attrNameLst>
                                      </p:cBhvr>
                                      <p:tavLst>
                                        <p:tav tm="0">
                                          <p:val>
                                            <p:strVal val="#ppt_y"/>
                                          </p:val>
                                        </p:tav>
                                        <p:tav tm="100000">
                                          <p:val>
                                            <p:strVal val="#ppt_y"/>
                                          </p:val>
                                        </p:tav>
                                      </p:tavLst>
                                    </p:anim>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strVal val="#ppt_h"/>
                                          </p:val>
                                        </p:tav>
                                        <p:tav tm="100000">
                                          <p:val>
                                            <p:strVal val="#ppt_h"/>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 calcmode="lin" valueType="num">
                                      <p:cBhvr>
                                        <p:cTn id="24" dur="500" fill="hold"/>
                                        <p:tgtEl>
                                          <p:spTgt spid="84"/>
                                        </p:tgtEl>
                                        <p:attrNameLst>
                                          <p:attrName>ppt_w</p:attrName>
                                        </p:attrNameLst>
                                      </p:cBhvr>
                                      <p:tavLst>
                                        <p:tav tm="0">
                                          <p:val>
                                            <p:fltVal val="0"/>
                                          </p:val>
                                        </p:tav>
                                        <p:tav tm="100000">
                                          <p:val>
                                            <p:strVal val="#ppt_w"/>
                                          </p:val>
                                        </p:tav>
                                      </p:tavLst>
                                    </p:anim>
                                    <p:anim calcmode="lin" valueType="num">
                                      <p:cBhvr>
                                        <p:cTn id="25" dur="500" fill="hold"/>
                                        <p:tgtEl>
                                          <p:spTgt spid="84"/>
                                        </p:tgtEl>
                                        <p:attrNameLst>
                                          <p:attrName>ppt_h</p:attrName>
                                        </p:attrNameLst>
                                      </p:cBhvr>
                                      <p:tavLst>
                                        <p:tav tm="0">
                                          <p:val>
                                            <p:fltVal val="0"/>
                                          </p:val>
                                        </p:tav>
                                        <p:tav tm="100000">
                                          <p:val>
                                            <p:strVal val="#ppt_h"/>
                                          </p:val>
                                        </p:tav>
                                      </p:tavLst>
                                    </p:anim>
                                    <p:animEffect transition="in" filter="fade">
                                      <p:cBhvr>
                                        <p:cTn id="26" dur="500"/>
                                        <p:tgtEl>
                                          <p:spTgt spid="8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anim calcmode="lin" valueType="num">
                                      <p:cBhvr>
                                        <p:cTn id="29" dur="500" fill="hold"/>
                                        <p:tgtEl>
                                          <p:spTgt spid="85"/>
                                        </p:tgtEl>
                                        <p:attrNameLst>
                                          <p:attrName>ppt_w</p:attrName>
                                        </p:attrNameLst>
                                      </p:cBhvr>
                                      <p:tavLst>
                                        <p:tav tm="0">
                                          <p:val>
                                            <p:fltVal val="0"/>
                                          </p:val>
                                        </p:tav>
                                        <p:tav tm="100000">
                                          <p:val>
                                            <p:strVal val="#ppt_w"/>
                                          </p:val>
                                        </p:tav>
                                      </p:tavLst>
                                    </p:anim>
                                    <p:anim calcmode="lin" valueType="num">
                                      <p:cBhvr>
                                        <p:cTn id="30" dur="500" fill="hold"/>
                                        <p:tgtEl>
                                          <p:spTgt spid="85"/>
                                        </p:tgtEl>
                                        <p:attrNameLst>
                                          <p:attrName>ppt_h</p:attrName>
                                        </p:attrNameLst>
                                      </p:cBhvr>
                                      <p:tavLst>
                                        <p:tav tm="0">
                                          <p:val>
                                            <p:fltVal val="0"/>
                                          </p:val>
                                        </p:tav>
                                        <p:tav tm="100000">
                                          <p:val>
                                            <p:strVal val="#ppt_h"/>
                                          </p:val>
                                        </p:tav>
                                      </p:tavLst>
                                    </p:anim>
                                    <p:animEffect transition="in" filter="fade">
                                      <p:cBhvr>
                                        <p:cTn id="3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84" grpId="0" bldLvl="0" animBg="1"/>
      <p:bldP spid="8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980212" y="503798"/>
            <a:ext cx="4230694"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吸收线</a:t>
            </a:r>
            <a:r>
              <a:rPr lang="zh-CN" altLang="en-US" sz="3200" dirty="0">
                <a:solidFill>
                  <a:schemeClr val="bg1">
                    <a:lumMod val="50000"/>
                  </a:schemeClr>
                </a:solidFill>
                <a:latin typeface="微软雅黑" panose="020B0503020204020204" pitchFamily="34" charset="-122"/>
                <a:ea typeface="微软雅黑" panose="020B0503020204020204" pitchFamily="34" charset="-122"/>
              </a:rPr>
              <a:t>谱型</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771195" y="1002148"/>
            <a:ext cx="3888096" cy="216743"/>
            <a:chOff x="1115625" y="1012943"/>
            <a:chExt cx="3888096" cy="216743"/>
          </a:xfrm>
        </p:grpSpPr>
        <p:cxnSp>
          <p:nvCxnSpPr>
            <p:cNvPr id="36" name="直接连接符 35"/>
            <p:cNvCxnSpPr>
              <a:endCxn id="41"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等腰三角形 40"/>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42" name="组合 41"/>
          <p:cNvGrpSpPr/>
          <p:nvPr/>
        </p:nvGrpSpPr>
        <p:grpSpPr>
          <a:xfrm>
            <a:off x="3309756" y="470477"/>
            <a:ext cx="466518" cy="810888"/>
            <a:chOff x="228096" y="444907"/>
            <a:chExt cx="466518" cy="810888"/>
          </a:xfrm>
        </p:grpSpPr>
        <p:sp>
          <p:nvSpPr>
            <p:cNvPr id="43" name="等腰三角形 42"/>
            <p:cNvSpPr/>
            <p:nvPr/>
          </p:nvSpPr>
          <p:spPr>
            <a:xfrm rot="21591212">
              <a:off x="297450" y="503322"/>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4" name="等腰三角形 43"/>
            <p:cNvSpPr/>
            <p:nvPr/>
          </p:nvSpPr>
          <p:spPr>
            <a:xfrm rot="3614340">
              <a:off x="421475" y="45771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5" name="等腰三角形 44"/>
            <p:cNvSpPr/>
            <p:nvPr/>
          </p:nvSpPr>
          <p:spPr>
            <a:xfrm rot="9562">
              <a:off x="500547" y="49945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等腰三角形 45"/>
            <p:cNvSpPr/>
            <p:nvPr/>
          </p:nvSpPr>
          <p:spPr>
            <a:xfrm rot="3609046">
              <a:off x="519822" y="63064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7" name="等腰三角形 46"/>
            <p:cNvSpPr/>
            <p:nvPr/>
          </p:nvSpPr>
          <p:spPr>
            <a:xfrm rot="7200000">
              <a:off x="420843" y="719258"/>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8" name="等腰三角形 47"/>
            <p:cNvSpPr/>
            <p:nvPr/>
          </p:nvSpPr>
          <p:spPr>
            <a:xfrm rot="3609046">
              <a:off x="415568" y="811213"/>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9" name="等腰三角形 48"/>
            <p:cNvSpPr/>
            <p:nvPr/>
          </p:nvSpPr>
          <p:spPr>
            <a:xfrm rot="7200000">
              <a:off x="316588" y="89983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0" name="等腰三角形 49"/>
            <p:cNvSpPr/>
            <p:nvPr/>
          </p:nvSpPr>
          <p:spPr>
            <a:xfrm rot="3609046">
              <a:off x="314272" y="99432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1" name="等腰三角形 50"/>
            <p:cNvSpPr/>
            <p:nvPr/>
          </p:nvSpPr>
          <p:spPr>
            <a:xfrm rot="7200000">
              <a:off x="215292" y="108294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2" name="等腰三角形 51"/>
            <p:cNvSpPr/>
            <p:nvPr/>
          </p:nvSpPr>
          <p:spPr>
            <a:xfrm rot="7200000">
              <a:off x="418919" y="107913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3" name="等腰三角形 52"/>
            <p:cNvSpPr/>
            <p:nvPr/>
          </p:nvSpPr>
          <p:spPr>
            <a:xfrm rot="3609046">
              <a:off x="521764" y="99709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54" name="组合 53"/>
          <p:cNvGrpSpPr/>
          <p:nvPr/>
        </p:nvGrpSpPr>
        <p:grpSpPr>
          <a:xfrm>
            <a:off x="10363935" y="5023006"/>
            <a:ext cx="2475173" cy="2097566"/>
            <a:chOff x="3204446" y="1507488"/>
            <a:chExt cx="4105347" cy="3479044"/>
          </a:xfrm>
          <a:solidFill>
            <a:schemeClr val="bg1">
              <a:lumMod val="50000"/>
              <a:alpha val="80000"/>
            </a:schemeClr>
          </a:solidFill>
        </p:grpSpPr>
        <p:sp>
          <p:nvSpPr>
            <p:cNvPr id="55" name="直角三角形 54"/>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6" name="直角三角形 55"/>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7" name="直角三角形 56"/>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2" name="直角三角形 71"/>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3" name="直角三角形 72"/>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4" name="直角三角形 73"/>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5" name="直角三角形 74"/>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6" name="直角三角形 75"/>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7" name="直角三角形 76"/>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8" name="直角三角形 77"/>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9" name="直角三角形 78"/>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0" name="直角三角形 79"/>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1" name="直角三角形 80"/>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2" name="直角三角形 81"/>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3" name="直角三角形 82"/>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84" name="等腰三角形 24"/>
          <p:cNvSpPr/>
          <p:nvPr/>
        </p:nvSpPr>
        <p:spPr>
          <a:xfrm rot="18644449" flipV="1">
            <a:off x="8206952" y="668777"/>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2" name="图片 1" descr="logo2"/>
          <p:cNvPicPr>
            <a:picLocks noChangeAspect="1"/>
          </p:cNvPicPr>
          <p:nvPr userDrawn="1"/>
        </p:nvPicPr>
        <p:blipFill>
          <a:blip r:embed="rId1"/>
          <a:stretch>
            <a:fillRect/>
          </a:stretch>
        </p:blipFill>
        <p:spPr>
          <a:xfrm>
            <a:off x="445135" y="252095"/>
            <a:ext cx="1847215" cy="688975"/>
          </a:xfrm>
          <a:prstGeom prst="rect">
            <a:avLst/>
          </a:prstGeom>
        </p:spPr>
      </p:pic>
      <p:pic>
        <p:nvPicPr>
          <p:cNvPr id="3" name="图片 2" descr="Figure_1"/>
          <p:cNvPicPr>
            <a:picLocks noChangeAspect="1"/>
          </p:cNvPicPr>
          <p:nvPr/>
        </p:nvPicPr>
        <p:blipFill>
          <a:blip r:embed="rId2"/>
          <a:stretch>
            <a:fillRect/>
          </a:stretch>
        </p:blipFill>
        <p:spPr>
          <a:xfrm>
            <a:off x="165735" y="1825625"/>
            <a:ext cx="5742940" cy="3448685"/>
          </a:xfrm>
          <a:prstGeom prst="rect">
            <a:avLst/>
          </a:prstGeom>
        </p:spPr>
      </p:pic>
      <p:sp>
        <p:nvSpPr>
          <p:cNvPr id="5" name="文本框 4"/>
          <p:cNvSpPr txBox="1"/>
          <p:nvPr/>
        </p:nvSpPr>
        <p:spPr>
          <a:xfrm>
            <a:off x="5908675" y="2510155"/>
            <a:ext cx="5135245" cy="2306955"/>
          </a:xfrm>
          <a:prstGeom prst="rect">
            <a:avLst/>
          </a:prstGeom>
          <a:noFill/>
        </p:spPr>
        <p:txBody>
          <a:bodyPr wrap="square" rtlCol="0">
            <a:spAutoFit/>
          </a:bodyPr>
          <a:p>
            <a:pPr algn="l"/>
            <a:r>
              <a:rPr lang="zh-CN" altLang="en-US">
                <a:latin typeface="宋体" panose="02010600030101010101" pitchFamily="2" charset="-122"/>
                <a:ea typeface="宋体" panose="02010600030101010101" pitchFamily="2" charset="-122"/>
                <a:cs typeface="宋体" panose="02010600030101010101" pitchFamily="2" charset="-122"/>
              </a:rPr>
              <a:t>谱型</a:t>
            </a:r>
            <a:r>
              <a:rPr lang="zh-CN" altLang="en-US">
                <a:latin typeface="宋体" panose="02010600030101010101" pitchFamily="2" charset="-122"/>
                <a:ea typeface="宋体" panose="02010600030101010101" pitchFamily="2" charset="-122"/>
                <a:cs typeface="宋体" panose="02010600030101010101" pitchFamily="2" charset="-122"/>
              </a:rPr>
              <a:t>分析：图中吸收线基本对称,在高斯谱型的基础上考虑了自然展宽,同时也可以看出不同温度、不同能级产生的谱线吸收线强度明显不同,因为温度会影响能级粒子数密度分布,这和玻尔兹曼分布的特性有关,能级粒子数密度会进一步影响吸收线强度.图中纵坐标显示为1的吸收线,是因为计算出的光学深度基本为0,此时光子不会被吸收,因此吸收线强度为0,通量与黑体谱保持一致.</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par>
                                <p:cTn id="8" presetID="22" presetClass="entr" presetSubtype="8"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par>
                                <p:cTn id="16" presetID="17" presetClass="entr" presetSubtype="2"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ppt_x</p:attrName>
                                        </p:attrNameLst>
                                      </p:cBhvr>
                                      <p:tavLst>
                                        <p:tav tm="0">
                                          <p:val>
                                            <p:strVal val="#ppt_x+#ppt_w/2"/>
                                          </p:val>
                                        </p:tav>
                                        <p:tav tm="100000">
                                          <p:val>
                                            <p:strVal val="#ppt_x"/>
                                          </p:val>
                                        </p:tav>
                                      </p:tavLst>
                                    </p:anim>
                                    <p:anim calcmode="lin" valueType="num">
                                      <p:cBhvr>
                                        <p:cTn id="19" dur="500" fill="hold"/>
                                        <p:tgtEl>
                                          <p:spTgt spid="54"/>
                                        </p:tgtEl>
                                        <p:attrNameLst>
                                          <p:attrName>ppt_y</p:attrName>
                                        </p:attrNameLst>
                                      </p:cBhvr>
                                      <p:tavLst>
                                        <p:tav tm="0">
                                          <p:val>
                                            <p:strVal val="#ppt_y"/>
                                          </p:val>
                                        </p:tav>
                                        <p:tav tm="100000">
                                          <p:val>
                                            <p:strVal val="#ppt_y"/>
                                          </p:val>
                                        </p:tav>
                                      </p:tavLst>
                                    </p:anim>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strVal val="#ppt_h"/>
                                          </p:val>
                                        </p:tav>
                                        <p:tav tm="100000">
                                          <p:val>
                                            <p:strVal val="#ppt_h"/>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 calcmode="lin" valueType="num">
                                      <p:cBhvr>
                                        <p:cTn id="24" dur="500" fill="hold"/>
                                        <p:tgtEl>
                                          <p:spTgt spid="84"/>
                                        </p:tgtEl>
                                        <p:attrNameLst>
                                          <p:attrName>ppt_w</p:attrName>
                                        </p:attrNameLst>
                                      </p:cBhvr>
                                      <p:tavLst>
                                        <p:tav tm="0">
                                          <p:val>
                                            <p:fltVal val="0"/>
                                          </p:val>
                                        </p:tav>
                                        <p:tav tm="100000">
                                          <p:val>
                                            <p:strVal val="#ppt_w"/>
                                          </p:val>
                                        </p:tav>
                                      </p:tavLst>
                                    </p:anim>
                                    <p:anim calcmode="lin" valueType="num">
                                      <p:cBhvr>
                                        <p:cTn id="25" dur="500" fill="hold"/>
                                        <p:tgtEl>
                                          <p:spTgt spid="84"/>
                                        </p:tgtEl>
                                        <p:attrNameLst>
                                          <p:attrName>ppt_h</p:attrName>
                                        </p:attrNameLst>
                                      </p:cBhvr>
                                      <p:tavLst>
                                        <p:tav tm="0">
                                          <p:val>
                                            <p:fltVal val="0"/>
                                          </p:val>
                                        </p:tav>
                                        <p:tav tm="100000">
                                          <p:val>
                                            <p:strVal val="#ppt_h"/>
                                          </p:val>
                                        </p:tav>
                                      </p:tavLst>
                                    </p:anim>
                                    <p:animEffect transition="in" filter="fade">
                                      <p:cBhvr>
                                        <p:cTn id="2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8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5792546" y="1176412"/>
            <a:ext cx="2290268" cy="3765927"/>
            <a:chOff x="6429636" y="1754246"/>
            <a:chExt cx="2290268" cy="3765927"/>
          </a:xfrm>
        </p:grpSpPr>
        <p:sp>
          <p:nvSpPr>
            <p:cNvPr id="21" name="等腰三角形 20"/>
            <p:cNvSpPr/>
            <p:nvPr/>
          </p:nvSpPr>
          <p:spPr>
            <a:xfrm rot="21591212">
              <a:off x="7104992" y="1945793"/>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等腰三角形 21"/>
            <p:cNvSpPr/>
            <p:nvPr/>
          </p:nvSpPr>
          <p:spPr>
            <a:xfrm rot="3614340">
              <a:off x="7509155" y="1797161"/>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等腰三角形 23"/>
            <p:cNvSpPr/>
            <p:nvPr/>
          </p:nvSpPr>
          <p:spPr>
            <a:xfrm rot="9562">
              <a:off x="7766828" y="1933198"/>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6" name="等腰三角形 25"/>
            <p:cNvSpPr/>
            <p:nvPr/>
          </p:nvSpPr>
          <p:spPr>
            <a:xfrm rot="3609046">
              <a:off x="7829638" y="2360686"/>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7" name="等腰三角形 26"/>
            <p:cNvSpPr/>
            <p:nvPr/>
          </p:nvSpPr>
          <p:spPr>
            <a:xfrm rot="7200000">
              <a:off x="7507094" y="2649465"/>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等腰三角形 27"/>
            <p:cNvSpPr/>
            <p:nvPr/>
          </p:nvSpPr>
          <p:spPr>
            <a:xfrm rot="3609046">
              <a:off x="7489906" y="2949121"/>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0" name="等腰三角形 29"/>
            <p:cNvSpPr/>
            <p:nvPr/>
          </p:nvSpPr>
          <p:spPr>
            <a:xfrm rot="7200000">
              <a:off x="7167360" y="3237902"/>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1" name="等腰三角形 30"/>
            <p:cNvSpPr/>
            <p:nvPr/>
          </p:nvSpPr>
          <p:spPr>
            <a:xfrm rot="3609046">
              <a:off x="7148245" y="3540894"/>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2" name="等腰三角形 31"/>
            <p:cNvSpPr/>
            <p:nvPr/>
          </p:nvSpPr>
          <p:spPr>
            <a:xfrm rot="3609046">
              <a:off x="8152626" y="4119811"/>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6" name="等腰三角形 35"/>
            <p:cNvSpPr/>
            <p:nvPr/>
          </p:nvSpPr>
          <p:spPr>
            <a:xfrm rot="7200000">
              <a:off x="7822284" y="4392585"/>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7" name="等腰三角形 36"/>
            <p:cNvSpPr/>
            <p:nvPr/>
          </p:nvSpPr>
          <p:spPr>
            <a:xfrm rot="7200000">
              <a:off x="7484928" y="3818168"/>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8" name="等腰三角形 37"/>
            <p:cNvSpPr/>
            <p:nvPr/>
          </p:nvSpPr>
          <p:spPr>
            <a:xfrm rot="3609046">
              <a:off x="7823880" y="3558460"/>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9" name="等腰三角形 38"/>
            <p:cNvSpPr/>
            <p:nvPr/>
          </p:nvSpPr>
          <p:spPr>
            <a:xfrm rot="7200000">
              <a:off x="8156636" y="3824959"/>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0" name="等腰三角形 39"/>
            <p:cNvSpPr/>
            <p:nvPr/>
          </p:nvSpPr>
          <p:spPr>
            <a:xfrm rot="3609046">
              <a:off x="6845532" y="1795970"/>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1" name="等腰三角形 40"/>
            <p:cNvSpPr/>
            <p:nvPr/>
          </p:nvSpPr>
          <p:spPr>
            <a:xfrm rot="3609046">
              <a:off x="7822618" y="4676650"/>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2" name="等腰三角形 41"/>
            <p:cNvSpPr/>
            <p:nvPr/>
          </p:nvSpPr>
          <p:spPr>
            <a:xfrm rot="21591212">
              <a:off x="6429636" y="1945794"/>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3" name="等腰三角形 42"/>
            <p:cNvSpPr/>
            <p:nvPr/>
          </p:nvSpPr>
          <p:spPr>
            <a:xfrm rot="3614340">
              <a:off x="6503006" y="2379276"/>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4" name="等腰三角形 43"/>
            <p:cNvSpPr/>
            <p:nvPr/>
          </p:nvSpPr>
          <p:spPr>
            <a:xfrm rot="7200000">
              <a:off x="7501088" y="4953903"/>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5" name="等腰三角形 44"/>
            <p:cNvSpPr/>
            <p:nvPr/>
          </p:nvSpPr>
          <p:spPr>
            <a:xfrm rot="3609046">
              <a:off x="7168121" y="4686395"/>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等腰三角形 45"/>
            <p:cNvSpPr/>
            <p:nvPr/>
          </p:nvSpPr>
          <p:spPr>
            <a:xfrm rot="7200000">
              <a:off x="6835597" y="4956906"/>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7" name="等腰三角形 46"/>
            <p:cNvSpPr/>
            <p:nvPr/>
          </p:nvSpPr>
          <p:spPr>
            <a:xfrm rot="3609046">
              <a:off x="6505121" y="4688080"/>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23" name="等腰三角形 24"/>
          <p:cNvSpPr/>
          <p:nvPr/>
        </p:nvSpPr>
        <p:spPr>
          <a:xfrm rot="12879605" flipV="1">
            <a:off x="2487573" y="1314080"/>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5" name="等腰三角形 26"/>
          <p:cNvSpPr/>
          <p:nvPr/>
        </p:nvSpPr>
        <p:spPr>
          <a:xfrm rot="1809046" flipV="1">
            <a:off x="10295151" y="4058432"/>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9" name="等腰三角形 30"/>
          <p:cNvSpPr/>
          <p:nvPr/>
        </p:nvSpPr>
        <p:spPr>
          <a:xfrm rot="1809046" flipV="1">
            <a:off x="1116203" y="3712388"/>
            <a:ext cx="198454" cy="171081"/>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 name="文本占位符 1"/>
          <p:cNvSpPr>
            <a:spLocks noGrp="1"/>
          </p:cNvSpPr>
          <p:nvPr>
            <p:ph type="body" sz="quarter" idx="4294967295"/>
          </p:nvPr>
        </p:nvSpPr>
        <p:spPr>
          <a:xfrm>
            <a:off x="6098104" y="2489136"/>
            <a:ext cx="2938462" cy="561975"/>
          </a:xfrm>
          <a:prstGeom prst="rect">
            <a:avLst/>
          </a:prstGeom>
          <a:solidFill>
            <a:srgbClr val="F6F8F8"/>
          </a:solidFill>
          <a:effectLst/>
        </p:spPr>
        <p:txBody>
          <a:bodyPr wrap="square">
            <a:spAutoFit/>
          </a:bodyPr>
          <a:lstStyle/>
          <a:p>
            <a:pPr marL="0" indent="0" algn="ctr">
              <a:buNone/>
            </a:pPr>
            <a:r>
              <a:rPr kumimoji="1" lang="en-US" altLang="zh-CN" sz="3400" dirty="0">
                <a:solidFill>
                  <a:schemeClr val="tx2"/>
                </a:solidFill>
                <a:effectLst>
                  <a:innerShdw blurRad="63500" dist="50800" dir="16200000">
                    <a:prstClr val="black">
                      <a:alpha val="30000"/>
                    </a:prstClr>
                  </a:innerShdw>
                </a:effectLst>
                <a:latin typeface="+mj-ea"/>
                <a:ea typeface="+mj-ea"/>
              </a:rPr>
              <a:t>PART</a:t>
            </a:r>
            <a:r>
              <a:rPr kumimoji="1" lang="zh-CN" altLang="en-US" sz="3400" dirty="0">
                <a:solidFill>
                  <a:schemeClr val="tx2"/>
                </a:solidFill>
                <a:effectLst>
                  <a:innerShdw blurRad="63500" dist="50800" dir="16200000">
                    <a:prstClr val="black">
                      <a:alpha val="30000"/>
                    </a:prstClr>
                  </a:innerShdw>
                </a:effectLst>
                <a:latin typeface="+mj-ea"/>
                <a:ea typeface="+mj-ea"/>
              </a:rPr>
              <a:t> </a:t>
            </a:r>
            <a:r>
              <a:rPr kumimoji="1" lang="en-US" altLang="zh-CN" sz="3400" dirty="0">
                <a:solidFill>
                  <a:schemeClr val="tx2"/>
                </a:solidFill>
                <a:effectLst>
                  <a:innerShdw blurRad="63500" dist="50800" dir="16200000">
                    <a:prstClr val="black">
                      <a:alpha val="30000"/>
                    </a:prstClr>
                  </a:innerShdw>
                </a:effectLst>
                <a:latin typeface="+mj-ea"/>
                <a:ea typeface="+mj-ea"/>
              </a:rPr>
              <a:t>THREE</a:t>
            </a:r>
            <a:endParaRPr kumimoji="1" lang="zh-CN" altLang="en-US" sz="3400" dirty="0">
              <a:solidFill>
                <a:schemeClr val="tx2"/>
              </a:solidFill>
              <a:effectLst>
                <a:innerShdw blurRad="63500" dist="50800" dir="16200000">
                  <a:prstClr val="black">
                    <a:alpha val="30000"/>
                  </a:prstClr>
                </a:innerShdw>
              </a:effectLst>
              <a:latin typeface="+mj-ea"/>
              <a:ea typeface="+mj-ea"/>
            </a:endParaRPr>
          </a:p>
        </p:txBody>
      </p:sp>
      <p:sp>
        <p:nvSpPr>
          <p:cNvPr id="35" name="文本框 12"/>
          <p:cNvSpPr txBox="1"/>
          <p:nvPr/>
        </p:nvSpPr>
        <p:spPr>
          <a:xfrm>
            <a:off x="2660242" y="3095631"/>
            <a:ext cx="2316480" cy="645160"/>
          </a:xfrm>
          <a:prstGeom prst="rect">
            <a:avLst/>
          </a:prstGeom>
          <a:noFill/>
        </p:spPr>
        <p:txBody>
          <a:bodyPr wrap="none" rtlCol="0">
            <a:spAutoFit/>
          </a:bodyPr>
          <a:lstStyle>
            <a:defPPr>
              <a:defRPr lang="zh-CN"/>
            </a:defPPr>
            <a:lvl1pPr algn="ctr">
              <a:defRPr sz="3600" b="1" spc="600">
                <a:solidFill>
                  <a:schemeClr val="bg1">
                    <a:lumMod val="25000"/>
                  </a:schemeClr>
                </a:solidFill>
                <a:latin typeface="微软雅黑" panose="020B0503020204020204" pitchFamily="34" charset="-122"/>
                <a:ea typeface="微软雅黑" panose="020B0503020204020204" pitchFamily="34" charset="-122"/>
              </a:defRPr>
            </a:lvl1pPr>
          </a:lstStyle>
          <a:p>
            <a:r>
              <a:rPr lang="zh-CN" altLang="en-US" dirty="0" smtClean="0"/>
              <a:t>数据分析</a:t>
            </a:r>
            <a:endParaRPr lang="zh-CN" altLang="en-US" dirty="0" smtClean="0"/>
          </a:p>
        </p:txBody>
      </p:sp>
      <p:sp>
        <p:nvSpPr>
          <p:cNvPr id="79" name="文本框 78"/>
          <p:cNvSpPr txBox="1"/>
          <p:nvPr/>
        </p:nvSpPr>
        <p:spPr>
          <a:xfrm flipH="1">
            <a:off x="2660095" y="5657907"/>
            <a:ext cx="8192724" cy="306705"/>
          </a:xfrm>
          <a:prstGeom prst="rect">
            <a:avLst/>
          </a:prstGeom>
          <a:noFill/>
        </p:spPr>
        <p:txBody>
          <a:bodyPr wrap="square" rtlCol="0">
            <a:spAutoFit/>
          </a:bodyPr>
          <a:lstStyle/>
          <a:p>
            <a:pPr>
              <a:spcBef>
                <a:spcPts val="600"/>
              </a:spcBef>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采用 StellarSpecModel 恒星光谱模型工具生成理论光谱与其进行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比较</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0" name="组合 79"/>
          <p:cNvGrpSpPr/>
          <p:nvPr/>
        </p:nvGrpSpPr>
        <p:grpSpPr>
          <a:xfrm rot="5400000">
            <a:off x="-452605" y="5217778"/>
            <a:ext cx="2475173" cy="2097566"/>
            <a:chOff x="3204446" y="1507488"/>
            <a:chExt cx="4105347" cy="3479044"/>
          </a:xfrm>
          <a:solidFill>
            <a:schemeClr val="bg1">
              <a:lumMod val="50000"/>
              <a:alpha val="80000"/>
            </a:schemeClr>
          </a:solidFill>
        </p:grpSpPr>
        <p:sp>
          <p:nvSpPr>
            <p:cNvPr id="81" name="直角三角形 80"/>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2" name="直角三角形 81"/>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3" name="直角三角形 82"/>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4" name="直角三角形 83"/>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5" name="直角三角形 84"/>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6" name="直角三角形 85"/>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7" name="直角三角形 86"/>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8" name="直角三角形 87"/>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9" name="直角三角形 88"/>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0" name="直角三角形 89"/>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1" name="直角三角形 90"/>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2" name="直角三角形 91"/>
            <p:cNvSpPr/>
            <p:nvPr/>
          </p:nvSpPr>
          <p:spPr>
            <a:xfrm rot="13500000">
              <a:off x="5184399" y="2187307"/>
              <a:ext cx="864000" cy="864000"/>
            </a:xfrm>
            <a:prstGeom prst="r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3" name="直角三角形 92"/>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4" name="直角三角形 93"/>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5" name="直角三角形 94"/>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7" name="图片 6" descr="logo2"/>
          <p:cNvPicPr>
            <a:picLocks noChangeAspect="1"/>
          </p:cNvPicPr>
          <p:nvPr userDrawn="1"/>
        </p:nvPicPr>
        <p:blipFill>
          <a:blip r:embed="rId1"/>
          <a:stretch>
            <a:fillRect/>
          </a:stretch>
        </p:blipFill>
        <p:spPr>
          <a:xfrm>
            <a:off x="445135" y="252095"/>
            <a:ext cx="1847215" cy="688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900" decel="100000" fill="hold"/>
                                        <p:tgtEl>
                                          <p:spTgt spid="2"/>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dissolve">
                                      <p:cBhvr>
                                        <p:cTn id="33" dur="500"/>
                                        <p:tgtEl>
                                          <p:spTgt spid="35"/>
                                        </p:tgtEl>
                                      </p:cBhvr>
                                    </p:animEffect>
                                  </p:childTnLst>
                                </p:cTn>
                              </p:par>
                            </p:childTnLst>
                          </p:cTn>
                        </p:par>
                        <p:par>
                          <p:cTn id="34" fill="hold">
                            <p:stCondLst>
                              <p:cond delay="1500"/>
                            </p:stCondLst>
                            <p:childTnLst>
                              <p:par>
                                <p:cTn id="35" presetID="37" presetClass="entr" presetSubtype="0" fill="hold" grpId="0" nodeType="afterEffect">
                                  <p:stCondLst>
                                    <p:cond delay="0"/>
                                  </p:stCondLst>
                                  <p:iterate type="wd">
                                    <p:tmPct val="10000"/>
                                  </p:iterate>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anim calcmode="lin" valueType="num">
                                      <p:cBhvr>
                                        <p:cTn id="38" dur="1000" fill="hold"/>
                                        <p:tgtEl>
                                          <p:spTgt spid="79"/>
                                        </p:tgtEl>
                                        <p:attrNameLst>
                                          <p:attrName>ppt_x</p:attrName>
                                        </p:attrNameLst>
                                      </p:cBhvr>
                                      <p:tavLst>
                                        <p:tav tm="0">
                                          <p:val>
                                            <p:strVal val="#ppt_x"/>
                                          </p:val>
                                        </p:tav>
                                        <p:tav tm="100000">
                                          <p:val>
                                            <p:strVal val="#ppt_x"/>
                                          </p:val>
                                        </p:tav>
                                      </p:tavLst>
                                    </p:anim>
                                    <p:anim calcmode="lin" valueType="num">
                                      <p:cBhvr>
                                        <p:cTn id="39" dur="900" decel="100000" fill="hold"/>
                                        <p:tgtEl>
                                          <p:spTgt spid="79"/>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79"/>
                                        </p:tgtEl>
                                        <p:attrNameLst>
                                          <p:attrName>ppt_y</p:attrName>
                                        </p:attrNameLst>
                                      </p:cBhvr>
                                      <p:tavLst>
                                        <p:tav tm="0">
                                          <p:val>
                                            <p:strVal val="#ppt_y-.03"/>
                                          </p:val>
                                        </p:tav>
                                        <p:tav tm="100000">
                                          <p:val>
                                            <p:strVal val="#ppt_y"/>
                                          </p:val>
                                        </p:tav>
                                      </p:tavLst>
                                    </p:anim>
                                  </p:childTnLst>
                                </p:cTn>
                              </p:par>
                              <p:par>
                                <p:cTn id="41" presetID="17" presetClass="entr" presetSubtype="4"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500" fill="hold"/>
                                        <p:tgtEl>
                                          <p:spTgt spid="80"/>
                                        </p:tgtEl>
                                        <p:attrNameLst>
                                          <p:attrName>ppt_x</p:attrName>
                                        </p:attrNameLst>
                                      </p:cBhvr>
                                      <p:tavLst>
                                        <p:tav tm="0">
                                          <p:val>
                                            <p:strVal val="#ppt_x"/>
                                          </p:val>
                                        </p:tav>
                                        <p:tav tm="100000">
                                          <p:val>
                                            <p:strVal val="#ppt_x"/>
                                          </p:val>
                                        </p:tav>
                                      </p:tavLst>
                                    </p:anim>
                                    <p:anim calcmode="lin" valueType="num">
                                      <p:cBhvr>
                                        <p:cTn id="44" dur="500" fill="hold"/>
                                        <p:tgtEl>
                                          <p:spTgt spid="80"/>
                                        </p:tgtEl>
                                        <p:attrNameLst>
                                          <p:attrName>ppt_y</p:attrName>
                                        </p:attrNameLst>
                                      </p:cBhvr>
                                      <p:tavLst>
                                        <p:tav tm="0">
                                          <p:val>
                                            <p:strVal val="#ppt_y+#ppt_h/2"/>
                                          </p:val>
                                        </p:tav>
                                        <p:tav tm="100000">
                                          <p:val>
                                            <p:strVal val="#ppt_y"/>
                                          </p:val>
                                        </p:tav>
                                      </p:tavLst>
                                    </p:anim>
                                    <p:anim calcmode="lin" valueType="num">
                                      <p:cBhvr>
                                        <p:cTn id="45" dur="500" fill="hold"/>
                                        <p:tgtEl>
                                          <p:spTgt spid="80"/>
                                        </p:tgtEl>
                                        <p:attrNameLst>
                                          <p:attrName>ppt_w</p:attrName>
                                        </p:attrNameLst>
                                      </p:cBhvr>
                                      <p:tavLst>
                                        <p:tav tm="0">
                                          <p:val>
                                            <p:strVal val="#ppt_w"/>
                                          </p:val>
                                        </p:tav>
                                        <p:tav tm="100000">
                                          <p:val>
                                            <p:strVal val="#ppt_w"/>
                                          </p:val>
                                        </p:tav>
                                      </p:tavLst>
                                    </p:anim>
                                    <p:anim calcmode="lin" valueType="num">
                                      <p:cBhvr>
                                        <p:cTn id="46" dur="500" fill="hold"/>
                                        <p:tgtEl>
                                          <p:spTgt spid="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9" grpId="0" animBg="1"/>
      <p:bldP spid="2" grpId="0" animBg="1"/>
      <p:bldP spid="35" grpId="0"/>
      <p:bldP spid="7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a:grpSpLocks noChangeAspect="1"/>
          </p:cNvGrpSpPr>
          <p:nvPr/>
        </p:nvGrpSpPr>
        <p:grpSpPr>
          <a:xfrm>
            <a:off x="7631484" y="2738603"/>
            <a:ext cx="540000" cy="540121"/>
            <a:chOff x="7529295" y="4670596"/>
            <a:chExt cx="831165" cy="831351"/>
          </a:xfrm>
        </p:grpSpPr>
        <p:sp>
          <p:nvSpPr>
            <p:cNvPr id="67" name="Rectangle 52"/>
            <p:cNvSpPr>
              <a:spLocks noChangeAspect="1"/>
            </p:cNvSpPr>
            <p:nvPr/>
          </p:nvSpPr>
          <p:spPr>
            <a:xfrm>
              <a:off x="7529295" y="4670596"/>
              <a:ext cx="831165" cy="8313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0" dirty="0">
                <a:latin typeface="微软雅黑" panose="020B0503020204020204" pitchFamily="34" charset="-122"/>
              </a:endParaRPr>
            </a:p>
          </p:txBody>
        </p:sp>
        <p:sp>
          <p:nvSpPr>
            <p:cNvPr id="68" name="Shape 2413"/>
            <p:cNvSpPr/>
            <p:nvPr/>
          </p:nvSpPr>
          <p:spPr>
            <a:xfrm>
              <a:off x="7781768" y="4930632"/>
              <a:ext cx="329583" cy="32214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2"/>
            </a:solidFill>
            <a:ln w="12700">
              <a:miter lim="400000"/>
            </a:ln>
          </p:spPr>
          <p:txBody>
            <a:bodyPr lIns="22166" tIns="22166" rIns="22166" bIns="22166" anchor="ctr"/>
            <a:lstStyle/>
            <a:p>
              <a:pPr algn="ctr" defTabSz="2660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20">
                <a:latin typeface="Arial" panose="020B0604020202020204"/>
                <a:ea typeface="Arial" panose="020B0604020202020204"/>
                <a:cs typeface="Arial" panose="020B0604020202020204"/>
              </a:endParaRPr>
            </a:p>
          </p:txBody>
        </p:sp>
      </p:grpSp>
      <p:grpSp>
        <p:nvGrpSpPr>
          <p:cNvPr id="69" name="组合 68"/>
          <p:cNvGrpSpPr>
            <a:grpSpLocks noChangeAspect="1"/>
          </p:cNvGrpSpPr>
          <p:nvPr/>
        </p:nvGrpSpPr>
        <p:grpSpPr>
          <a:xfrm>
            <a:off x="7646089" y="4597202"/>
            <a:ext cx="540000" cy="540121"/>
            <a:chOff x="8823696" y="4676027"/>
            <a:chExt cx="831165" cy="831351"/>
          </a:xfrm>
        </p:grpSpPr>
        <p:sp>
          <p:nvSpPr>
            <p:cNvPr id="70" name="Rectangle 55"/>
            <p:cNvSpPr>
              <a:spLocks noChangeAspect="1"/>
            </p:cNvSpPr>
            <p:nvPr/>
          </p:nvSpPr>
          <p:spPr>
            <a:xfrm>
              <a:off x="8823696" y="4676027"/>
              <a:ext cx="831165" cy="8313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0" dirty="0">
                <a:latin typeface="微软雅黑" panose="020B0503020204020204" pitchFamily="34" charset="-122"/>
              </a:endParaRPr>
            </a:p>
          </p:txBody>
        </p:sp>
        <p:sp>
          <p:nvSpPr>
            <p:cNvPr id="71" name="Shape 2430"/>
            <p:cNvSpPr/>
            <p:nvPr/>
          </p:nvSpPr>
          <p:spPr>
            <a:xfrm>
              <a:off x="9074487" y="4926888"/>
              <a:ext cx="329582" cy="32963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lIns="22166" tIns="22166" rIns="22166" bIns="22166" anchor="ctr"/>
            <a:lstStyle/>
            <a:p>
              <a:pPr algn="ctr" defTabSz="2660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20">
                <a:latin typeface="Arial" panose="020B0604020202020204"/>
                <a:ea typeface="Arial" panose="020B0604020202020204"/>
                <a:cs typeface="Arial" panose="020B0604020202020204"/>
              </a:endParaRPr>
            </a:p>
          </p:txBody>
        </p:sp>
      </p:grpSp>
      <p:grpSp>
        <p:nvGrpSpPr>
          <p:cNvPr id="72" name="组合 71"/>
          <p:cNvGrpSpPr/>
          <p:nvPr/>
        </p:nvGrpSpPr>
        <p:grpSpPr>
          <a:xfrm>
            <a:off x="7264866" y="2828237"/>
            <a:ext cx="4271204" cy="718458"/>
            <a:chOff x="7970924" y="2115261"/>
            <a:chExt cx="4472640" cy="718458"/>
          </a:xfrm>
        </p:grpSpPr>
        <p:sp>
          <p:nvSpPr>
            <p:cNvPr id="73" name="矩形 72"/>
            <p:cNvSpPr/>
            <p:nvPr/>
          </p:nvSpPr>
          <p:spPr>
            <a:xfrm>
              <a:off x="8865278" y="2115261"/>
              <a:ext cx="1784883" cy="368300"/>
            </a:xfrm>
            <a:prstGeom prst="rect">
              <a:avLst/>
            </a:prstGeom>
          </p:spPr>
          <p:txBody>
            <a:bodyPr wrap="square">
              <a:spAutoFit/>
            </a:bodyPr>
            <a:lstStyle/>
            <a:p>
              <a:pPr lvl="0">
                <a:defRPr/>
              </a:pPr>
              <a:r>
                <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等效宽度</a:t>
              </a:r>
              <a:r>
                <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公式：</a:t>
              </a: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74" name="矩形 73"/>
            <p:cNvSpPr/>
            <p:nvPr/>
          </p:nvSpPr>
          <p:spPr>
            <a:xfrm>
              <a:off x="7970924" y="2573369"/>
              <a:ext cx="4472640" cy="260350"/>
            </a:xfrm>
            <a:prstGeom prst="rect">
              <a:avLst/>
            </a:prstGeom>
          </p:spPr>
          <p:txBody>
            <a:bodyPr wrap="square">
              <a:spAutoFit/>
            </a:bodyPr>
            <a:lstStyle/>
            <a:p>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76" name="矩形 75"/>
          <p:cNvSpPr/>
          <p:nvPr/>
        </p:nvSpPr>
        <p:spPr>
          <a:xfrm>
            <a:off x="8237220" y="4597400"/>
            <a:ext cx="3601085" cy="922020"/>
          </a:xfrm>
          <a:prstGeom prst="rect">
            <a:avLst/>
          </a:prstGeom>
        </p:spPr>
        <p:txBody>
          <a:bodyPr wrap="square">
            <a:spAutoFit/>
          </a:bodyPr>
          <a:lstStyle/>
          <a:p>
            <a:pPr lvl="0">
              <a:defRPr/>
            </a:pPr>
            <a:r>
              <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使用StellarSpecModel 获取的光谱计算H的巴尔末线在不同温度下的等效宽度</a:t>
            </a: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grpSp>
        <p:nvGrpSpPr>
          <p:cNvPr id="78" name="组合 77"/>
          <p:cNvGrpSpPr/>
          <p:nvPr/>
        </p:nvGrpSpPr>
        <p:grpSpPr>
          <a:xfrm rot="-5400000">
            <a:off x="10181055" y="-454844"/>
            <a:ext cx="2475173" cy="2097566"/>
            <a:chOff x="3204446" y="1507488"/>
            <a:chExt cx="4105347" cy="3479044"/>
          </a:xfrm>
          <a:solidFill>
            <a:schemeClr val="bg1">
              <a:lumMod val="50000"/>
              <a:alpha val="80000"/>
            </a:schemeClr>
          </a:solidFill>
        </p:grpSpPr>
        <p:sp>
          <p:nvSpPr>
            <p:cNvPr id="79" name="直角三角形 78"/>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0" name="直角三角形 79"/>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1" name="直角三角形 80"/>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4" name="直角三角形 83"/>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5" name="直角三角形 84"/>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6" name="直角三角形 85"/>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0" name="直角三角形 89"/>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1" name="直角三角形 90"/>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2" name="直角三角形 91"/>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3" name="直角三角形 92"/>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5" name="直角三角形 94"/>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直角三角形 95"/>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7" name="直角三角形 96"/>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8" name="直角三角形 97"/>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9" name="直角三角形 98"/>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82" name="矩形 81"/>
          <p:cNvSpPr/>
          <p:nvPr/>
        </p:nvSpPr>
        <p:spPr>
          <a:xfrm>
            <a:off x="4236720" y="391160"/>
            <a:ext cx="5212715"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不同温度吸收线</a:t>
            </a:r>
            <a:r>
              <a:rPr lang="zh-CN" altLang="en-US" sz="3200" dirty="0">
                <a:solidFill>
                  <a:schemeClr val="bg1">
                    <a:lumMod val="50000"/>
                  </a:schemeClr>
                </a:solidFill>
                <a:latin typeface="微软雅黑" panose="020B0503020204020204" pitchFamily="34" charset="-122"/>
                <a:ea typeface="微软雅黑" panose="020B0503020204020204" pitchFamily="34" charset="-122"/>
              </a:rPr>
              <a:t>等效宽度</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4121080" y="913248"/>
            <a:ext cx="3888096" cy="216743"/>
            <a:chOff x="1115625" y="1012943"/>
            <a:chExt cx="3888096" cy="216743"/>
          </a:xfrm>
        </p:grpSpPr>
        <p:cxnSp>
          <p:nvCxnSpPr>
            <p:cNvPr id="87" name="直接连接符 86"/>
            <p:cNvCxnSpPr>
              <a:endCxn id="88"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8" name="等腰三角形 87"/>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89" name="组合 88"/>
          <p:cNvGrpSpPr/>
          <p:nvPr/>
        </p:nvGrpSpPr>
        <p:grpSpPr>
          <a:xfrm rot="900000">
            <a:off x="3658656" y="191519"/>
            <a:ext cx="619089" cy="870866"/>
            <a:chOff x="6261558" y="237236"/>
            <a:chExt cx="619089" cy="870866"/>
          </a:xfrm>
        </p:grpSpPr>
        <p:sp>
          <p:nvSpPr>
            <p:cNvPr id="94" name="等腰三角形 93"/>
            <p:cNvSpPr/>
            <p:nvPr/>
          </p:nvSpPr>
          <p:spPr>
            <a:xfrm rot="21591212">
              <a:off x="6261558" y="297771"/>
              <a:ext cx="192389" cy="16585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0" name="等腰三角形 99"/>
            <p:cNvSpPr/>
            <p:nvPr/>
          </p:nvSpPr>
          <p:spPr>
            <a:xfrm rot="3614340">
              <a:off x="6390083" y="250505"/>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1" name="等腰三角形 100"/>
            <p:cNvSpPr/>
            <p:nvPr/>
          </p:nvSpPr>
          <p:spPr>
            <a:xfrm rot="9562">
              <a:off x="6472023" y="293765"/>
              <a:ext cx="192389" cy="16585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2" name="等腰三角形 101"/>
            <p:cNvSpPr/>
            <p:nvPr/>
          </p:nvSpPr>
          <p:spPr>
            <a:xfrm rot="3609046">
              <a:off x="6491997" y="42970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3" name="等腰三角形 102"/>
            <p:cNvSpPr/>
            <p:nvPr/>
          </p:nvSpPr>
          <p:spPr>
            <a:xfrm rot="7200000">
              <a:off x="6389427" y="521540"/>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4" name="等腰三角形 103"/>
            <p:cNvSpPr/>
            <p:nvPr/>
          </p:nvSpPr>
          <p:spPr>
            <a:xfrm rot="3609046">
              <a:off x="6380855" y="613941"/>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5" name="等腰三角形 104"/>
            <p:cNvSpPr/>
            <p:nvPr/>
          </p:nvSpPr>
          <p:spPr>
            <a:xfrm rot="3609046">
              <a:off x="6700251" y="79803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6" name="等腰三角形 105"/>
            <p:cNvSpPr/>
            <p:nvPr/>
          </p:nvSpPr>
          <p:spPr>
            <a:xfrm rot="7200000">
              <a:off x="6487921" y="702114"/>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7" name="等腰三角形 106"/>
            <p:cNvSpPr/>
            <p:nvPr/>
          </p:nvSpPr>
          <p:spPr>
            <a:xfrm rot="3609046">
              <a:off x="6595709" y="619527"/>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8" name="等腰三角形 107"/>
            <p:cNvSpPr/>
            <p:nvPr/>
          </p:nvSpPr>
          <p:spPr>
            <a:xfrm rot="7200000">
              <a:off x="6701526" y="704274"/>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9" name="等腰三角形 108"/>
            <p:cNvSpPr/>
            <p:nvPr/>
          </p:nvSpPr>
          <p:spPr>
            <a:xfrm rot="7200000">
              <a:off x="6618790" y="928027"/>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0" name="等腰三角形 109"/>
            <p:cNvSpPr/>
            <p:nvPr/>
          </p:nvSpPr>
          <p:spPr>
            <a:xfrm rot="3609046">
              <a:off x="6512906" y="84295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1" name="等腰三角形 110"/>
            <p:cNvSpPr/>
            <p:nvPr/>
          </p:nvSpPr>
          <p:spPr>
            <a:xfrm rot="7200000">
              <a:off x="6407162" y="928982"/>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descr="logo2"/>
          <p:cNvPicPr>
            <a:picLocks noChangeAspect="1"/>
          </p:cNvPicPr>
          <p:nvPr userDrawn="1"/>
        </p:nvPicPr>
        <p:blipFill>
          <a:blip r:embed="rId1"/>
          <a:stretch>
            <a:fillRect/>
          </a:stretch>
        </p:blipFill>
        <p:spPr>
          <a:xfrm>
            <a:off x="445135" y="252095"/>
            <a:ext cx="1847215" cy="688975"/>
          </a:xfrm>
          <a:prstGeom prst="rect">
            <a:avLst/>
          </a:prstGeom>
        </p:spPr>
      </p:pic>
      <p:pic>
        <p:nvPicPr>
          <p:cNvPr id="3" name="图片 2"/>
          <p:cNvPicPr>
            <a:picLocks noChangeAspect="1"/>
          </p:cNvPicPr>
          <p:nvPr/>
        </p:nvPicPr>
        <p:blipFill>
          <a:blip r:embed="rId2"/>
          <a:stretch>
            <a:fillRect/>
          </a:stretch>
        </p:blipFill>
        <p:spPr>
          <a:xfrm>
            <a:off x="4689475" y="3154045"/>
            <a:ext cx="10895965" cy="969645"/>
          </a:xfrm>
          <a:prstGeom prst="rect">
            <a:avLst/>
          </a:prstGeom>
        </p:spPr>
      </p:pic>
      <p:pic>
        <p:nvPicPr>
          <p:cNvPr id="4" name="图片 3" descr="微信图片_20250627155852"/>
          <p:cNvPicPr>
            <a:picLocks noChangeAspect="1"/>
          </p:cNvPicPr>
          <p:nvPr/>
        </p:nvPicPr>
        <p:blipFill>
          <a:blip r:embed="rId3"/>
          <a:srcRect l="5215" t="12750" r="5085" b="12836"/>
          <a:stretch>
            <a:fillRect/>
          </a:stretch>
        </p:blipFill>
        <p:spPr>
          <a:xfrm>
            <a:off x="146685" y="2158365"/>
            <a:ext cx="7383145" cy="3675380"/>
          </a:xfrm>
          <a:prstGeom prst="rect">
            <a:avLst/>
          </a:prstGeom>
        </p:spPr>
      </p:pic>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down)">
                                      <p:cBhvr>
                                        <p:cTn id="7" dur="500"/>
                                        <p:tgtEl>
                                          <p:spTgt spid="89"/>
                                        </p:tgtEl>
                                      </p:cBhvr>
                                    </p:animEffect>
                                  </p:childTnLst>
                                </p:cTn>
                              </p:par>
                              <p:par>
                                <p:cTn id="8" presetID="22" presetClass="entr" presetSubtype="8"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left)">
                                      <p:cBhvr>
                                        <p:cTn id="10" dur="500"/>
                                        <p:tgtEl>
                                          <p:spTgt spid="83"/>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82"/>
                                        </p:tgtEl>
                                        <p:attrNameLst>
                                          <p:attrName>style.visibility</p:attrName>
                                        </p:attrNameLst>
                                      </p:cBhvr>
                                      <p:to>
                                        <p:strVal val="visible"/>
                                      </p:to>
                                    </p:set>
                                    <p:anim calcmode="lin" valueType="num">
                                      <p:cBhvr>
                                        <p:cTn id="13" dur="500" fill="hold"/>
                                        <p:tgtEl>
                                          <p:spTgt spid="82"/>
                                        </p:tgtEl>
                                        <p:attrNameLst>
                                          <p:attrName>ppt_w</p:attrName>
                                        </p:attrNameLst>
                                      </p:cBhvr>
                                      <p:tavLst>
                                        <p:tav tm="0">
                                          <p:val>
                                            <p:fltVal val="0"/>
                                          </p:val>
                                        </p:tav>
                                        <p:tav tm="100000">
                                          <p:val>
                                            <p:strVal val="#ppt_w"/>
                                          </p:val>
                                        </p:tav>
                                      </p:tavLst>
                                    </p:anim>
                                    <p:anim calcmode="lin" valueType="num">
                                      <p:cBhvr>
                                        <p:cTn id="14" dur="500" fill="hold"/>
                                        <p:tgtEl>
                                          <p:spTgt spid="82"/>
                                        </p:tgtEl>
                                        <p:attrNameLst>
                                          <p:attrName>ppt_h</p:attrName>
                                        </p:attrNameLst>
                                      </p:cBhvr>
                                      <p:tavLst>
                                        <p:tav tm="0">
                                          <p:val>
                                            <p:fltVal val="0"/>
                                          </p:val>
                                        </p:tav>
                                        <p:tav tm="100000">
                                          <p:val>
                                            <p:strVal val="#ppt_h"/>
                                          </p:val>
                                        </p:tav>
                                      </p:tavLst>
                                    </p:anim>
                                    <p:animEffect transition="in" filter="fade">
                                      <p:cBhvr>
                                        <p:cTn id="15" dur="500"/>
                                        <p:tgtEl>
                                          <p:spTgt spid="82"/>
                                        </p:tgtEl>
                                      </p:cBhvr>
                                    </p:animEffect>
                                  </p:childTnLst>
                                </p:cTn>
                              </p:par>
                            </p:childTnLst>
                          </p:cTn>
                        </p:par>
                        <p:par>
                          <p:cTn id="16" fill="hold">
                            <p:stCondLst>
                              <p:cond delay="0"/>
                            </p:stCondLst>
                            <p:childTnLst>
                              <p:par>
                                <p:cTn id="17" presetID="31"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p:cTn id="19" dur="500" fill="hold"/>
                                        <p:tgtEl>
                                          <p:spTgt spid="66"/>
                                        </p:tgtEl>
                                        <p:attrNameLst>
                                          <p:attrName>ppt_w</p:attrName>
                                        </p:attrNameLst>
                                      </p:cBhvr>
                                      <p:tavLst>
                                        <p:tav tm="0">
                                          <p:val>
                                            <p:fltVal val="0"/>
                                          </p:val>
                                        </p:tav>
                                        <p:tav tm="100000">
                                          <p:val>
                                            <p:strVal val="#ppt_w"/>
                                          </p:val>
                                        </p:tav>
                                      </p:tavLst>
                                    </p:anim>
                                    <p:anim calcmode="lin" valueType="num">
                                      <p:cBhvr>
                                        <p:cTn id="20" dur="500" fill="hold"/>
                                        <p:tgtEl>
                                          <p:spTgt spid="66"/>
                                        </p:tgtEl>
                                        <p:attrNameLst>
                                          <p:attrName>ppt_h</p:attrName>
                                        </p:attrNameLst>
                                      </p:cBhvr>
                                      <p:tavLst>
                                        <p:tav tm="0">
                                          <p:val>
                                            <p:fltVal val="0"/>
                                          </p:val>
                                        </p:tav>
                                        <p:tav tm="100000">
                                          <p:val>
                                            <p:strVal val="#ppt_h"/>
                                          </p:val>
                                        </p:tav>
                                      </p:tavLst>
                                    </p:anim>
                                    <p:anim calcmode="lin" valueType="num">
                                      <p:cBhvr>
                                        <p:cTn id="21" dur="500" fill="hold"/>
                                        <p:tgtEl>
                                          <p:spTgt spid="66"/>
                                        </p:tgtEl>
                                        <p:attrNameLst>
                                          <p:attrName>style.rotation</p:attrName>
                                        </p:attrNameLst>
                                      </p:cBhvr>
                                      <p:tavLst>
                                        <p:tav tm="0">
                                          <p:val>
                                            <p:fltVal val="90"/>
                                          </p:val>
                                        </p:tav>
                                        <p:tav tm="100000">
                                          <p:val>
                                            <p:fltVal val="0"/>
                                          </p:val>
                                        </p:tav>
                                      </p:tavLst>
                                    </p:anim>
                                    <p:animEffect transition="in" filter="fade">
                                      <p:cBhvr>
                                        <p:cTn id="22" dur="500"/>
                                        <p:tgtEl>
                                          <p:spTgt spid="66"/>
                                        </p:tgtEl>
                                      </p:cBhvr>
                                    </p:animEffect>
                                  </p:childTnLst>
                                </p:cTn>
                              </p:par>
                            </p:childTnLst>
                          </p:cTn>
                        </p:par>
                        <p:par>
                          <p:cTn id="23" fill="hold">
                            <p:stCondLst>
                              <p:cond delay="500"/>
                            </p:stCondLst>
                            <p:childTnLst>
                              <p:par>
                                <p:cTn id="24" presetID="31" presetClass="entr" presetSubtype="0"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p:cTn id="26" dur="500" fill="hold"/>
                                        <p:tgtEl>
                                          <p:spTgt spid="69"/>
                                        </p:tgtEl>
                                        <p:attrNameLst>
                                          <p:attrName>ppt_w</p:attrName>
                                        </p:attrNameLst>
                                      </p:cBhvr>
                                      <p:tavLst>
                                        <p:tav tm="0">
                                          <p:val>
                                            <p:fltVal val="0"/>
                                          </p:val>
                                        </p:tav>
                                        <p:tav tm="100000">
                                          <p:val>
                                            <p:strVal val="#ppt_w"/>
                                          </p:val>
                                        </p:tav>
                                      </p:tavLst>
                                    </p:anim>
                                    <p:anim calcmode="lin" valueType="num">
                                      <p:cBhvr>
                                        <p:cTn id="27" dur="500" fill="hold"/>
                                        <p:tgtEl>
                                          <p:spTgt spid="69"/>
                                        </p:tgtEl>
                                        <p:attrNameLst>
                                          <p:attrName>ppt_h</p:attrName>
                                        </p:attrNameLst>
                                      </p:cBhvr>
                                      <p:tavLst>
                                        <p:tav tm="0">
                                          <p:val>
                                            <p:fltVal val="0"/>
                                          </p:val>
                                        </p:tav>
                                        <p:tav tm="100000">
                                          <p:val>
                                            <p:strVal val="#ppt_h"/>
                                          </p:val>
                                        </p:tav>
                                      </p:tavLst>
                                    </p:anim>
                                    <p:anim calcmode="lin" valueType="num">
                                      <p:cBhvr>
                                        <p:cTn id="28" dur="500" fill="hold"/>
                                        <p:tgtEl>
                                          <p:spTgt spid="69"/>
                                        </p:tgtEl>
                                        <p:attrNameLst>
                                          <p:attrName>style.rotation</p:attrName>
                                        </p:attrNameLst>
                                      </p:cBhvr>
                                      <p:tavLst>
                                        <p:tav tm="0">
                                          <p:val>
                                            <p:fltVal val="90"/>
                                          </p:val>
                                        </p:tav>
                                        <p:tav tm="100000">
                                          <p:val>
                                            <p:fltVal val="0"/>
                                          </p:val>
                                        </p:tav>
                                      </p:tavLst>
                                    </p:anim>
                                    <p:animEffect transition="in" filter="fade">
                                      <p:cBhvr>
                                        <p:cTn id="29" dur="500"/>
                                        <p:tgtEl>
                                          <p:spTgt spid="69"/>
                                        </p:tgtEl>
                                      </p:cBhvr>
                                    </p:animEffect>
                                  </p:childTnLst>
                                </p:cTn>
                              </p:par>
                              <p:par>
                                <p:cTn id="30" presetID="17" presetClass="entr" presetSubtype="2"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 calcmode="lin" valueType="num">
                                      <p:cBhvr>
                                        <p:cTn id="32" dur="500" fill="hold"/>
                                        <p:tgtEl>
                                          <p:spTgt spid="78"/>
                                        </p:tgtEl>
                                        <p:attrNameLst>
                                          <p:attrName>ppt_x</p:attrName>
                                        </p:attrNameLst>
                                      </p:cBhvr>
                                      <p:tavLst>
                                        <p:tav tm="0">
                                          <p:val>
                                            <p:strVal val="#ppt_x+#ppt_w/2"/>
                                          </p:val>
                                        </p:tav>
                                        <p:tav tm="100000">
                                          <p:val>
                                            <p:strVal val="#ppt_x"/>
                                          </p:val>
                                        </p:tav>
                                      </p:tavLst>
                                    </p:anim>
                                    <p:anim calcmode="lin" valueType="num">
                                      <p:cBhvr>
                                        <p:cTn id="33" dur="500" fill="hold"/>
                                        <p:tgtEl>
                                          <p:spTgt spid="78"/>
                                        </p:tgtEl>
                                        <p:attrNameLst>
                                          <p:attrName>ppt_y</p:attrName>
                                        </p:attrNameLst>
                                      </p:cBhvr>
                                      <p:tavLst>
                                        <p:tav tm="0">
                                          <p:val>
                                            <p:strVal val="#ppt_y"/>
                                          </p:val>
                                        </p:tav>
                                        <p:tav tm="100000">
                                          <p:val>
                                            <p:strVal val="#ppt_y"/>
                                          </p:val>
                                        </p:tav>
                                      </p:tavLst>
                                    </p:anim>
                                    <p:anim calcmode="lin" valueType="num">
                                      <p:cBhvr>
                                        <p:cTn id="34" dur="500" fill="hold"/>
                                        <p:tgtEl>
                                          <p:spTgt spid="78"/>
                                        </p:tgtEl>
                                        <p:attrNameLst>
                                          <p:attrName>ppt_w</p:attrName>
                                        </p:attrNameLst>
                                      </p:cBhvr>
                                      <p:tavLst>
                                        <p:tav tm="0">
                                          <p:val>
                                            <p:fltVal val="0"/>
                                          </p:val>
                                        </p:tav>
                                        <p:tav tm="100000">
                                          <p:val>
                                            <p:strVal val="#ppt_w"/>
                                          </p:val>
                                        </p:tav>
                                      </p:tavLst>
                                    </p:anim>
                                    <p:anim calcmode="lin" valueType="num">
                                      <p:cBhvr>
                                        <p:cTn id="35" dur="5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blinds(horizontal)">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linds(horizontal)">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blinds(horizontal)">
                                      <p:cBhvr>
                                        <p:cTn id="50" dur="500"/>
                                        <p:tgtEl>
                                          <p:spTgt spid="7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blinds(horizontal)">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6" grpId="0"/>
      <p:bldP spid="7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rot="-5400000">
            <a:off x="10181055" y="-454844"/>
            <a:ext cx="2475173" cy="2097566"/>
            <a:chOff x="3204446" y="1507488"/>
            <a:chExt cx="4105347" cy="3479044"/>
          </a:xfrm>
          <a:solidFill>
            <a:schemeClr val="bg1">
              <a:lumMod val="50000"/>
              <a:alpha val="80000"/>
            </a:schemeClr>
          </a:solidFill>
        </p:grpSpPr>
        <p:sp>
          <p:nvSpPr>
            <p:cNvPr id="79" name="直角三角形 78"/>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0" name="直角三角形 79"/>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1" name="直角三角形 80"/>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4" name="直角三角形 83"/>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5" name="直角三角形 84"/>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6" name="直角三角形 85"/>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0" name="直角三角形 89"/>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1" name="直角三角形 90"/>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2" name="直角三角形 91"/>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3" name="直角三角形 92"/>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5" name="直角三角形 94"/>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直角三角形 95"/>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7" name="直角三角形 96"/>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8" name="直角三角形 97"/>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9" name="直角三角形 98"/>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82" name="矩形 81"/>
          <p:cNvSpPr/>
          <p:nvPr/>
        </p:nvSpPr>
        <p:spPr>
          <a:xfrm>
            <a:off x="4236720" y="391160"/>
            <a:ext cx="5212715"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不同温度吸收线</a:t>
            </a:r>
            <a:r>
              <a:rPr lang="zh-CN" altLang="en-US" sz="3200" dirty="0">
                <a:solidFill>
                  <a:schemeClr val="bg1">
                    <a:lumMod val="50000"/>
                  </a:schemeClr>
                </a:solidFill>
                <a:latin typeface="微软雅黑" panose="020B0503020204020204" pitchFamily="34" charset="-122"/>
                <a:ea typeface="微软雅黑" panose="020B0503020204020204" pitchFamily="34" charset="-122"/>
              </a:rPr>
              <a:t>等效宽度</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4121080" y="913248"/>
            <a:ext cx="3888096" cy="216743"/>
            <a:chOff x="1115625" y="1012943"/>
            <a:chExt cx="3888096" cy="216743"/>
          </a:xfrm>
        </p:grpSpPr>
        <p:cxnSp>
          <p:nvCxnSpPr>
            <p:cNvPr id="87" name="直接连接符 86"/>
            <p:cNvCxnSpPr>
              <a:endCxn id="88"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8" name="等腰三角形 87"/>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89" name="组合 88"/>
          <p:cNvGrpSpPr/>
          <p:nvPr/>
        </p:nvGrpSpPr>
        <p:grpSpPr>
          <a:xfrm rot="900000">
            <a:off x="3658656" y="191519"/>
            <a:ext cx="619089" cy="870866"/>
            <a:chOff x="6261558" y="237236"/>
            <a:chExt cx="619089" cy="870866"/>
          </a:xfrm>
        </p:grpSpPr>
        <p:sp>
          <p:nvSpPr>
            <p:cNvPr id="94" name="等腰三角形 93"/>
            <p:cNvSpPr/>
            <p:nvPr/>
          </p:nvSpPr>
          <p:spPr>
            <a:xfrm rot="21591212">
              <a:off x="6261558" y="297771"/>
              <a:ext cx="192389" cy="16585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0" name="等腰三角形 99"/>
            <p:cNvSpPr/>
            <p:nvPr/>
          </p:nvSpPr>
          <p:spPr>
            <a:xfrm rot="3614340">
              <a:off x="6390083" y="250505"/>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1" name="等腰三角形 100"/>
            <p:cNvSpPr/>
            <p:nvPr/>
          </p:nvSpPr>
          <p:spPr>
            <a:xfrm rot="9562">
              <a:off x="6472023" y="293765"/>
              <a:ext cx="192389" cy="16585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2" name="等腰三角形 101"/>
            <p:cNvSpPr/>
            <p:nvPr/>
          </p:nvSpPr>
          <p:spPr>
            <a:xfrm rot="3609046">
              <a:off x="6491997" y="42970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3" name="等腰三角形 102"/>
            <p:cNvSpPr/>
            <p:nvPr/>
          </p:nvSpPr>
          <p:spPr>
            <a:xfrm rot="7200000">
              <a:off x="6389427" y="521540"/>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4" name="等腰三角形 103"/>
            <p:cNvSpPr/>
            <p:nvPr/>
          </p:nvSpPr>
          <p:spPr>
            <a:xfrm rot="3609046">
              <a:off x="6380855" y="613941"/>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5" name="等腰三角形 104"/>
            <p:cNvSpPr/>
            <p:nvPr/>
          </p:nvSpPr>
          <p:spPr>
            <a:xfrm rot="3609046">
              <a:off x="6700251" y="79803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6" name="等腰三角形 105"/>
            <p:cNvSpPr/>
            <p:nvPr/>
          </p:nvSpPr>
          <p:spPr>
            <a:xfrm rot="7200000">
              <a:off x="6487921" y="702114"/>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7" name="等腰三角形 106"/>
            <p:cNvSpPr/>
            <p:nvPr/>
          </p:nvSpPr>
          <p:spPr>
            <a:xfrm rot="3609046">
              <a:off x="6595709" y="619527"/>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8" name="等腰三角形 107"/>
            <p:cNvSpPr/>
            <p:nvPr/>
          </p:nvSpPr>
          <p:spPr>
            <a:xfrm rot="7200000">
              <a:off x="6701526" y="704274"/>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9" name="等腰三角形 108"/>
            <p:cNvSpPr/>
            <p:nvPr/>
          </p:nvSpPr>
          <p:spPr>
            <a:xfrm rot="7200000">
              <a:off x="6618790" y="928027"/>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0" name="等腰三角形 109"/>
            <p:cNvSpPr/>
            <p:nvPr/>
          </p:nvSpPr>
          <p:spPr>
            <a:xfrm rot="3609046">
              <a:off x="6512906" y="84295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1" name="等腰三角形 110"/>
            <p:cNvSpPr/>
            <p:nvPr/>
          </p:nvSpPr>
          <p:spPr>
            <a:xfrm rot="7200000">
              <a:off x="6407162" y="928982"/>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descr="logo2"/>
          <p:cNvPicPr>
            <a:picLocks noChangeAspect="1"/>
          </p:cNvPicPr>
          <p:nvPr userDrawn="1"/>
        </p:nvPicPr>
        <p:blipFill>
          <a:blip r:embed="rId1"/>
          <a:stretch>
            <a:fillRect/>
          </a:stretch>
        </p:blipFill>
        <p:spPr>
          <a:xfrm>
            <a:off x="445135" y="252095"/>
            <a:ext cx="1847215" cy="688975"/>
          </a:xfrm>
          <a:prstGeom prst="rect">
            <a:avLst/>
          </a:prstGeom>
        </p:spPr>
      </p:pic>
      <p:pic>
        <p:nvPicPr>
          <p:cNvPr id="1527466031" name="图片 8" descr="图表, 折线图&#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485" y="1435100"/>
            <a:ext cx="5239385" cy="3274695"/>
          </a:xfrm>
          <a:prstGeom prst="rect">
            <a:avLst/>
          </a:prstGeom>
        </p:spPr>
      </p:pic>
      <p:pic>
        <p:nvPicPr>
          <p:cNvPr id="1404989723"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5995" y="1435100"/>
            <a:ext cx="5255895" cy="3284220"/>
          </a:xfrm>
          <a:prstGeom prst="rect">
            <a:avLst/>
          </a:prstGeom>
        </p:spPr>
      </p:pic>
      <p:sp>
        <p:nvSpPr>
          <p:cNvPr id="5" name="等腰三角形 4"/>
          <p:cNvSpPr/>
          <p:nvPr/>
        </p:nvSpPr>
        <p:spPr>
          <a:xfrm>
            <a:off x="1029970" y="4918710"/>
            <a:ext cx="210185" cy="159385"/>
          </a:xfrm>
          <a:prstGeom prst="triangl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等腰三角形 5"/>
          <p:cNvSpPr/>
          <p:nvPr/>
        </p:nvSpPr>
        <p:spPr>
          <a:xfrm>
            <a:off x="6480810" y="4918710"/>
            <a:ext cx="210185" cy="159385"/>
          </a:xfrm>
          <a:prstGeom prst="triangl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290320" y="4813935"/>
            <a:ext cx="4007485" cy="368300"/>
          </a:xfrm>
          <a:prstGeom prst="rect">
            <a:avLst/>
          </a:prstGeom>
          <a:noFill/>
        </p:spPr>
        <p:txBody>
          <a:bodyPr wrap="non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图表 1 </a:t>
            </a:r>
            <a:r>
              <a:rPr lang="zh-CN" altLang="en-US">
                <a:latin typeface="Times New Roman" panose="02020603050405020304" charset="0"/>
                <a:ea typeface="宋体" panose="02010600030101010101" pitchFamily="2" charset="-122"/>
                <a:cs typeface="Times New Roman" panose="02020603050405020304" charset="0"/>
              </a:rPr>
              <a:t>Hβ</a:t>
            </a:r>
            <a:r>
              <a:rPr lang="zh-CN" altLang="en-US">
                <a:latin typeface="宋体" panose="02010600030101010101" pitchFamily="2" charset="-122"/>
                <a:ea typeface="宋体" panose="02010600030101010101" pitchFamily="2" charset="-122"/>
                <a:cs typeface="宋体" panose="02010600030101010101" pitchFamily="2" charset="-122"/>
              </a:rPr>
              <a:t>等效宽度随有效温度的变化</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 name="表格 9"/>
          <p:cNvGraphicFramePr/>
          <p:nvPr/>
        </p:nvGraphicFramePr>
        <p:xfrm>
          <a:off x="6096000" y="2936875"/>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p>
                  </a:txBody>
                  <a:tcPr>
                    <a:lnL>
                      <a:noFill/>
                    </a:lnL>
                    <a:lnR>
                      <a:noFill/>
                    </a:lnR>
                    <a:lnT cap="flat">
                      <a:noFill/>
                    </a:lnT>
                    <a:lnB cap="flat">
                      <a:noFill/>
                    </a:lnB>
                    <a:lnTlToBr>
                      <a:noFill/>
                    </a:lnTlToBr>
                    <a:lnBlToTr>
                      <a:noFill/>
                    </a:lnBlToTr>
                    <a:noFill/>
                  </a:tcPr>
                </a:tc>
                <a:tc>
                  <a:txBody>
                    <a:bodyPr/>
                    <a:p>
                      <a:pPr>
                        <a:buNone/>
                      </a:pPr>
                      <a:endParaRPr lang="zh-CN" altLang="en-US"/>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p>
                  </a:txBody>
                  <a:tcPr>
                    <a:lnL>
                      <a:noFill/>
                    </a:lnL>
                    <a:lnR>
                      <a:noFill/>
                    </a:lnR>
                    <a:lnT cap="flat">
                      <a:noFill/>
                    </a:lnT>
                    <a:lnB cap="flat">
                      <a:noFill/>
                    </a:lnB>
                    <a:lnTlToBr>
                      <a:noFill/>
                    </a:lnTlToBr>
                    <a:lnBlToTr>
                      <a:noFill/>
                    </a:lnBlToTr>
                    <a:noFill/>
                  </a:tcPr>
                </a:tc>
                <a:tc>
                  <a:txBody>
                    <a:bodyPr/>
                    <a:p>
                      <a:pPr indent="0">
                        <a:buNone/>
                      </a:pPr>
                      <a:endParaRPr lang="zh-CN" altLang="en-US"/>
                    </a:p>
                  </a:txBody>
                  <a:tcPr>
                    <a:lnL>
                      <a:noFill/>
                    </a:lnL>
                    <a:lnR cap="flat">
                      <a:noFill/>
                    </a:lnR>
                    <a:lnT cap="flat">
                      <a:noFill/>
                    </a:lnT>
                    <a:lnB cap="flat">
                      <a:noFill/>
                    </a:lnB>
                    <a:lnTlToBr>
                      <a:noFill/>
                    </a:lnTlToBr>
                    <a:lnBlToTr>
                      <a:noFill/>
                    </a:lnBlToTr>
                    <a:noFill/>
                  </a:tcPr>
                </a:tc>
              </a:tr>
            </a:tbl>
          </a:graphicData>
        </a:graphic>
      </p:graphicFrame>
      <p:sp>
        <p:nvSpPr>
          <p:cNvPr id="12" name="文本框 11"/>
          <p:cNvSpPr txBox="1"/>
          <p:nvPr/>
        </p:nvSpPr>
        <p:spPr>
          <a:xfrm>
            <a:off x="6690995" y="4825365"/>
            <a:ext cx="5080000" cy="368300"/>
          </a:xfrm>
          <a:prstGeom prst="rect">
            <a:avLst/>
          </a:prstGeom>
          <a:noFill/>
          <a:ln w="9525">
            <a:noFill/>
          </a:ln>
        </p:spPr>
        <p:txBody>
          <a:bodyPr>
            <a:spAutoFit/>
          </a:bodyPr>
          <a:p>
            <a:pPr indent="0"/>
            <a:r>
              <a:rPr lang="zh-CN" b="0">
                <a:latin typeface="宋体" panose="02010600030101010101" pitchFamily="2" charset="-122"/>
                <a:ea typeface="宋体" panose="02010600030101010101" pitchFamily="2" charset="-122"/>
                <a:cs typeface="宋体" panose="02010600030101010101" pitchFamily="2" charset="-122"/>
              </a:rPr>
              <a:t>图表</a:t>
            </a:r>
            <a:r>
              <a:rPr lang="en-US" b="0">
                <a:latin typeface="宋体" panose="02010600030101010101" pitchFamily="2" charset="-122"/>
                <a:ea typeface="宋体" panose="02010600030101010101" pitchFamily="2" charset="-122"/>
                <a:cs typeface="宋体" panose="02010600030101010101" pitchFamily="2" charset="-122"/>
              </a:rPr>
              <a:t>2 </a:t>
            </a:r>
            <a:r>
              <a:rPr lang="en-US" b="0">
                <a:latin typeface="Times New Roman" panose="02020603050405020304" charset="0"/>
                <a:ea typeface="宋体" panose="02010600030101010101" pitchFamily="2" charset="-122"/>
                <a:cs typeface="Times New Roman" panose="02020603050405020304" charset="0"/>
              </a:rPr>
              <a:t>Hδ</a:t>
            </a:r>
            <a:r>
              <a:rPr lang="zh-CN" b="0">
                <a:latin typeface="宋体" panose="02010600030101010101" pitchFamily="2" charset="-122"/>
                <a:ea typeface="宋体" panose="02010600030101010101" pitchFamily="2" charset="-122"/>
                <a:cs typeface="宋体" panose="02010600030101010101" pitchFamily="2" charset="-122"/>
              </a:rPr>
              <a:t>等效宽度随有效温度的变化</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down)">
                                      <p:cBhvr>
                                        <p:cTn id="7" dur="500"/>
                                        <p:tgtEl>
                                          <p:spTgt spid="89"/>
                                        </p:tgtEl>
                                      </p:cBhvr>
                                    </p:animEffect>
                                  </p:childTnLst>
                                </p:cTn>
                              </p:par>
                              <p:par>
                                <p:cTn id="8" presetID="22" presetClass="entr" presetSubtype="8"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left)">
                                      <p:cBhvr>
                                        <p:cTn id="10" dur="500"/>
                                        <p:tgtEl>
                                          <p:spTgt spid="83"/>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82"/>
                                        </p:tgtEl>
                                        <p:attrNameLst>
                                          <p:attrName>style.visibility</p:attrName>
                                        </p:attrNameLst>
                                      </p:cBhvr>
                                      <p:to>
                                        <p:strVal val="visible"/>
                                      </p:to>
                                    </p:set>
                                    <p:anim calcmode="lin" valueType="num">
                                      <p:cBhvr>
                                        <p:cTn id="13" dur="500" fill="hold"/>
                                        <p:tgtEl>
                                          <p:spTgt spid="82"/>
                                        </p:tgtEl>
                                        <p:attrNameLst>
                                          <p:attrName>ppt_w</p:attrName>
                                        </p:attrNameLst>
                                      </p:cBhvr>
                                      <p:tavLst>
                                        <p:tav tm="0">
                                          <p:val>
                                            <p:fltVal val="0"/>
                                          </p:val>
                                        </p:tav>
                                        <p:tav tm="100000">
                                          <p:val>
                                            <p:strVal val="#ppt_w"/>
                                          </p:val>
                                        </p:tav>
                                      </p:tavLst>
                                    </p:anim>
                                    <p:anim calcmode="lin" valueType="num">
                                      <p:cBhvr>
                                        <p:cTn id="14" dur="500" fill="hold"/>
                                        <p:tgtEl>
                                          <p:spTgt spid="82"/>
                                        </p:tgtEl>
                                        <p:attrNameLst>
                                          <p:attrName>ppt_h</p:attrName>
                                        </p:attrNameLst>
                                      </p:cBhvr>
                                      <p:tavLst>
                                        <p:tav tm="0">
                                          <p:val>
                                            <p:fltVal val="0"/>
                                          </p:val>
                                        </p:tav>
                                        <p:tav tm="100000">
                                          <p:val>
                                            <p:strVal val="#ppt_h"/>
                                          </p:val>
                                        </p:tav>
                                      </p:tavLst>
                                    </p:anim>
                                    <p:animEffect transition="in" filter="fade">
                                      <p:cBhvr>
                                        <p:cTn id="15" dur="500"/>
                                        <p:tgtEl>
                                          <p:spTgt spid="82"/>
                                        </p:tgtEl>
                                      </p:cBhvr>
                                    </p:animEffect>
                                  </p:childTnLst>
                                </p:cTn>
                              </p:par>
                              <p:par>
                                <p:cTn id="16" presetID="17" presetClass="entr" presetSubtype="2"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ppt_x</p:attrName>
                                        </p:attrNameLst>
                                      </p:cBhvr>
                                      <p:tavLst>
                                        <p:tav tm="0">
                                          <p:val>
                                            <p:strVal val="#ppt_x+#ppt_w/2"/>
                                          </p:val>
                                        </p:tav>
                                        <p:tav tm="100000">
                                          <p:val>
                                            <p:strVal val="#ppt_x"/>
                                          </p:val>
                                        </p:tav>
                                      </p:tavLst>
                                    </p:anim>
                                    <p:anim calcmode="lin" valueType="num">
                                      <p:cBhvr>
                                        <p:cTn id="19" dur="500" fill="hold"/>
                                        <p:tgtEl>
                                          <p:spTgt spid="78"/>
                                        </p:tgtEl>
                                        <p:attrNameLst>
                                          <p:attrName>ppt_y</p:attrName>
                                        </p:attrNameLst>
                                      </p:cBhvr>
                                      <p:tavLst>
                                        <p:tav tm="0">
                                          <p:val>
                                            <p:strVal val="#ppt_y"/>
                                          </p:val>
                                        </p:tav>
                                        <p:tav tm="100000">
                                          <p:val>
                                            <p:strVal val="#ppt_y"/>
                                          </p:val>
                                        </p:tav>
                                      </p:tavLst>
                                    </p:anim>
                                    <p:anim calcmode="lin" valueType="num">
                                      <p:cBhvr>
                                        <p:cTn id="20" dur="500" fill="hold"/>
                                        <p:tgtEl>
                                          <p:spTgt spid="78"/>
                                        </p:tgtEl>
                                        <p:attrNameLst>
                                          <p:attrName>ppt_w</p:attrName>
                                        </p:attrNameLst>
                                      </p:cBhvr>
                                      <p:tavLst>
                                        <p:tav tm="0">
                                          <p:val>
                                            <p:fltVal val="0"/>
                                          </p:val>
                                        </p:tav>
                                        <p:tav tm="100000">
                                          <p:val>
                                            <p:strVal val="#ppt_w"/>
                                          </p:val>
                                        </p:tav>
                                      </p:tavLst>
                                    </p:anim>
                                    <p:anim calcmode="lin" valueType="num">
                                      <p:cBhvr>
                                        <p:cTn id="21" dur="500" fill="hold"/>
                                        <p:tgtEl>
                                          <p:spTgt spid="7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rot="-5400000">
            <a:off x="10181055" y="-454844"/>
            <a:ext cx="2475173" cy="2097566"/>
            <a:chOff x="3204446" y="1507488"/>
            <a:chExt cx="4105347" cy="3479044"/>
          </a:xfrm>
          <a:solidFill>
            <a:schemeClr val="bg1">
              <a:lumMod val="50000"/>
              <a:alpha val="80000"/>
            </a:schemeClr>
          </a:solidFill>
        </p:grpSpPr>
        <p:sp>
          <p:nvSpPr>
            <p:cNvPr id="79" name="直角三角形 78"/>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0" name="直角三角形 79"/>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1" name="直角三角形 80"/>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4" name="直角三角形 83"/>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5" name="直角三角形 84"/>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6" name="直角三角形 85"/>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0" name="直角三角形 89"/>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1" name="直角三角形 90"/>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2" name="直角三角形 91"/>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3" name="直角三角形 92"/>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5" name="直角三角形 94"/>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直角三角形 95"/>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7" name="直角三角形 96"/>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8" name="直角三角形 97"/>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9" name="直角三角形 98"/>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82" name="矩形 81"/>
          <p:cNvSpPr/>
          <p:nvPr/>
        </p:nvSpPr>
        <p:spPr>
          <a:xfrm>
            <a:off x="4236720" y="391160"/>
            <a:ext cx="5212715"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吸收率</a:t>
            </a:r>
            <a:r>
              <a:rPr lang="zh-CN" altLang="en-US" sz="3200" dirty="0">
                <a:solidFill>
                  <a:schemeClr val="bg1">
                    <a:lumMod val="50000"/>
                  </a:schemeClr>
                </a:solidFill>
                <a:latin typeface="微软雅黑" panose="020B0503020204020204" pitchFamily="34" charset="-122"/>
                <a:ea typeface="微软雅黑" panose="020B0503020204020204" pitchFamily="34" charset="-122"/>
              </a:rPr>
              <a:t>谱</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4121080" y="913248"/>
            <a:ext cx="3888096" cy="216743"/>
            <a:chOff x="1115625" y="1012943"/>
            <a:chExt cx="3888096" cy="216743"/>
          </a:xfrm>
        </p:grpSpPr>
        <p:cxnSp>
          <p:nvCxnSpPr>
            <p:cNvPr id="87" name="直接连接符 86"/>
            <p:cNvCxnSpPr>
              <a:endCxn id="88"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8" name="等腰三角形 87"/>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89" name="组合 88"/>
          <p:cNvGrpSpPr/>
          <p:nvPr/>
        </p:nvGrpSpPr>
        <p:grpSpPr>
          <a:xfrm rot="900000">
            <a:off x="3658656" y="191519"/>
            <a:ext cx="619089" cy="870866"/>
            <a:chOff x="6261558" y="237236"/>
            <a:chExt cx="619089" cy="870866"/>
          </a:xfrm>
        </p:grpSpPr>
        <p:sp>
          <p:nvSpPr>
            <p:cNvPr id="94" name="等腰三角形 93"/>
            <p:cNvSpPr/>
            <p:nvPr/>
          </p:nvSpPr>
          <p:spPr>
            <a:xfrm rot="21591212">
              <a:off x="6261558" y="297771"/>
              <a:ext cx="192389" cy="16585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0" name="等腰三角形 99"/>
            <p:cNvSpPr/>
            <p:nvPr/>
          </p:nvSpPr>
          <p:spPr>
            <a:xfrm rot="3614340">
              <a:off x="6390083" y="250505"/>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1" name="等腰三角形 100"/>
            <p:cNvSpPr/>
            <p:nvPr/>
          </p:nvSpPr>
          <p:spPr>
            <a:xfrm rot="9562">
              <a:off x="6472023" y="293765"/>
              <a:ext cx="192389" cy="16585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2" name="等腰三角形 101"/>
            <p:cNvSpPr/>
            <p:nvPr/>
          </p:nvSpPr>
          <p:spPr>
            <a:xfrm rot="3609046">
              <a:off x="6491997" y="42970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3" name="等腰三角形 102"/>
            <p:cNvSpPr/>
            <p:nvPr/>
          </p:nvSpPr>
          <p:spPr>
            <a:xfrm rot="7200000">
              <a:off x="6389427" y="521540"/>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4" name="等腰三角形 103"/>
            <p:cNvSpPr/>
            <p:nvPr/>
          </p:nvSpPr>
          <p:spPr>
            <a:xfrm rot="3609046">
              <a:off x="6380855" y="613941"/>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5" name="等腰三角形 104"/>
            <p:cNvSpPr/>
            <p:nvPr/>
          </p:nvSpPr>
          <p:spPr>
            <a:xfrm rot="3609046">
              <a:off x="6700251" y="79803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6" name="等腰三角形 105"/>
            <p:cNvSpPr/>
            <p:nvPr/>
          </p:nvSpPr>
          <p:spPr>
            <a:xfrm rot="7200000">
              <a:off x="6487921" y="702114"/>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7" name="等腰三角形 106"/>
            <p:cNvSpPr/>
            <p:nvPr/>
          </p:nvSpPr>
          <p:spPr>
            <a:xfrm rot="3609046">
              <a:off x="6595709" y="619527"/>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8" name="等腰三角形 107"/>
            <p:cNvSpPr/>
            <p:nvPr/>
          </p:nvSpPr>
          <p:spPr>
            <a:xfrm rot="7200000">
              <a:off x="6701526" y="704274"/>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9" name="等腰三角形 108"/>
            <p:cNvSpPr/>
            <p:nvPr/>
          </p:nvSpPr>
          <p:spPr>
            <a:xfrm rot="7200000">
              <a:off x="6618790" y="928027"/>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0" name="等腰三角形 109"/>
            <p:cNvSpPr/>
            <p:nvPr/>
          </p:nvSpPr>
          <p:spPr>
            <a:xfrm rot="3609046">
              <a:off x="6512906" y="84295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1" name="等腰三角形 110"/>
            <p:cNvSpPr/>
            <p:nvPr/>
          </p:nvSpPr>
          <p:spPr>
            <a:xfrm rot="7200000">
              <a:off x="6407162" y="928982"/>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descr="logo2"/>
          <p:cNvPicPr>
            <a:picLocks noChangeAspect="1"/>
          </p:cNvPicPr>
          <p:nvPr userDrawn="1"/>
        </p:nvPicPr>
        <p:blipFill>
          <a:blip r:embed="rId1"/>
          <a:stretch>
            <a:fillRect/>
          </a:stretch>
        </p:blipFill>
        <p:spPr>
          <a:xfrm>
            <a:off x="445135" y="252095"/>
            <a:ext cx="1847215" cy="688975"/>
          </a:xfrm>
          <a:prstGeom prst="rect">
            <a:avLst/>
          </a:prstGeom>
        </p:spPr>
      </p:pic>
      <p:sp>
        <p:nvSpPr>
          <p:cNvPr id="5" name="等腰三角形 4"/>
          <p:cNvSpPr/>
          <p:nvPr/>
        </p:nvSpPr>
        <p:spPr>
          <a:xfrm>
            <a:off x="1029970" y="4918710"/>
            <a:ext cx="210185" cy="159385"/>
          </a:xfrm>
          <a:prstGeom prst="triangl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等腰三角形 5"/>
          <p:cNvSpPr/>
          <p:nvPr/>
        </p:nvSpPr>
        <p:spPr>
          <a:xfrm>
            <a:off x="6480810" y="4918710"/>
            <a:ext cx="210185" cy="159385"/>
          </a:xfrm>
          <a:prstGeom prst="triangl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240155" y="4813935"/>
            <a:ext cx="436245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图表 3 </a:t>
            </a:r>
            <a:r>
              <a:rPr lang="zh-CN" altLang="en-US">
                <a:latin typeface="Times New Roman" panose="02020603050405020304" charset="0"/>
                <a:ea typeface="宋体" panose="02010600030101010101" pitchFamily="2" charset="-122"/>
                <a:cs typeface="Times New Roman" panose="02020603050405020304" charset="0"/>
              </a:rPr>
              <a:t>Hβ</a:t>
            </a:r>
            <a:r>
              <a:rPr lang="zh-CN" altLang="en-US">
                <a:latin typeface="宋体" panose="02010600030101010101" pitchFamily="2" charset="-122"/>
                <a:ea typeface="宋体" panose="02010600030101010101" pitchFamily="2" charset="-122"/>
                <a:cs typeface="宋体" panose="02010600030101010101" pitchFamily="2" charset="-122"/>
              </a:rPr>
              <a:t>在4848.8-4873.8Å的吸收率谱</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 name="表格 9"/>
          <p:cNvGraphicFramePr/>
          <p:nvPr/>
        </p:nvGraphicFramePr>
        <p:xfrm>
          <a:off x="6096000" y="2936875"/>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p>
                  </a:txBody>
                  <a:tcPr>
                    <a:lnL>
                      <a:noFill/>
                    </a:lnL>
                    <a:lnR>
                      <a:noFill/>
                    </a:lnR>
                    <a:lnT cap="flat">
                      <a:noFill/>
                    </a:lnT>
                    <a:lnB cap="flat">
                      <a:noFill/>
                    </a:lnB>
                    <a:lnTlToBr>
                      <a:noFill/>
                    </a:lnTlToBr>
                    <a:lnBlToTr>
                      <a:noFill/>
                    </a:lnBlToTr>
                    <a:noFill/>
                  </a:tcPr>
                </a:tc>
                <a:tc>
                  <a:txBody>
                    <a:bodyPr/>
                    <a:p>
                      <a:pPr>
                        <a:buNone/>
                      </a:pPr>
                      <a:endParaRPr lang="zh-CN" altLang="en-US"/>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p>
                  </a:txBody>
                  <a:tcPr>
                    <a:lnL>
                      <a:noFill/>
                    </a:lnL>
                    <a:lnR>
                      <a:noFill/>
                    </a:lnR>
                    <a:lnT cap="flat">
                      <a:noFill/>
                    </a:lnT>
                    <a:lnB cap="flat">
                      <a:noFill/>
                    </a:lnB>
                    <a:lnTlToBr>
                      <a:noFill/>
                    </a:lnTlToBr>
                    <a:lnBlToTr>
                      <a:noFill/>
                    </a:lnBlToTr>
                    <a:noFill/>
                  </a:tcPr>
                </a:tc>
                <a:tc>
                  <a:txBody>
                    <a:bodyPr/>
                    <a:p>
                      <a:pPr indent="0">
                        <a:buNone/>
                      </a:pPr>
                      <a:endParaRPr lang="zh-CN" altLang="en-US"/>
                    </a:p>
                  </a:txBody>
                  <a:tcPr>
                    <a:lnL>
                      <a:noFill/>
                    </a:lnL>
                    <a:lnR cap="flat">
                      <a:noFill/>
                    </a:lnR>
                    <a:lnT cap="flat">
                      <a:noFill/>
                    </a:lnT>
                    <a:lnB cap="flat">
                      <a:noFill/>
                    </a:lnB>
                    <a:lnTlToBr>
                      <a:noFill/>
                    </a:lnTlToBr>
                    <a:lnBlToTr>
                      <a:noFill/>
                    </a:lnBlToTr>
                    <a:noFill/>
                  </a:tcPr>
                </a:tc>
              </a:tr>
            </a:tbl>
          </a:graphicData>
        </a:graphic>
      </p:graphicFrame>
      <p:sp>
        <p:nvSpPr>
          <p:cNvPr id="12" name="文本框 11"/>
          <p:cNvSpPr txBox="1"/>
          <p:nvPr/>
        </p:nvSpPr>
        <p:spPr>
          <a:xfrm>
            <a:off x="6690995" y="4825365"/>
            <a:ext cx="5080000" cy="368300"/>
          </a:xfrm>
          <a:prstGeom prst="rect">
            <a:avLst/>
          </a:prstGeom>
          <a:noFill/>
          <a:ln w="9525">
            <a:noFill/>
          </a:ln>
        </p:spPr>
        <p:txBody>
          <a:bodyPr>
            <a:spAutoFit/>
          </a:bodyPr>
          <a:p>
            <a:pPr indent="0"/>
            <a:r>
              <a:rPr b="0">
                <a:latin typeface="宋体" panose="02010600030101010101" pitchFamily="2" charset="-122"/>
                <a:ea typeface="宋体" panose="02010600030101010101" pitchFamily="2" charset="-122"/>
                <a:cs typeface="宋体" panose="02010600030101010101" pitchFamily="2" charset="-122"/>
              </a:rPr>
              <a:t>图表 4 </a:t>
            </a:r>
            <a:r>
              <a:rPr b="0">
                <a:latin typeface="Times New Roman" panose="02020603050405020304" charset="0"/>
                <a:ea typeface="宋体" panose="02010600030101010101" pitchFamily="2" charset="-122"/>
                <a:cs typeface="Times New Roman" panose="02020603050405020304" charset="0"/>
              </a:rPr>
              <a:t>Hβ</a:t>
            </a:r>
            <a:r>
              <a:rPr b="0">
                <a:latin typeface="宋体" panose="02010600030101010101" pitchFamily="2" charset="-122"/>
                <a:ea typeface="宋体" panose="02010600030101010101" pitchFamily="2" charset="-122"/>
                <a:cs typeface="宋体" panose="02010600030101010101" pitchFamily="2" charset="-122"/>
              </a:rPr>
              <a:t>在4845.5-4877.1Å的吸收率谱</a:t>
            </a:r>
            <a:endParaRPr b="0">
              <a:latin typeface="宋体" panose="02010600030101010101" pitchFamily="2" charset="-122"/>
              <a:ea typeface="宋体" panose="02010600030101010101" pitchFamily="2" charset="-122"/>
              <a:cs typeface="宋体" panose="02010600030101010101" pitchFamily="2" charset="-122"/>
            </a:endParaRPr>
          </a:p>
        </p:txBody>
      </p:sp>
      <p:pic>
        <p:nvPicPr>
          <p:cNvPr id="1281601200"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480" y="1751330"/>
            <a:ext cx="5748020" cy="2874010"/>
          </a:xfrm>
          <a:prstGeom prst="rect">
            <a:avLst/>
          </a:prstGeom>
        </p:spPr>
      </p:pic>
      <p:pic>
        <p:nvPicPr>
          <p:cNvPr id="1324162020"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9500" y="1751330"/>
            <a:ext cx="5748655" cy="2875280"/>
          </a:xfrm>
          <a:prstGeom prst="rect">
            <a:avLst/>
          </a:prstGeom>
        </p:spPr>
      </p:pic>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down)">
                                      <p:cBhvr>
                                        <p:cTn id="7" dur="500"/>
                                        <p:tgtEl>
                                          <p:spTgt spid="89"/>
                                        </p:tgtEl>
                                      </p:cBhvr>
                                    </p:animEffect>
                                  </p:childTnLst>
                                </p:cTn>
                              </p:par>
                              <p:par>
                                <p:cTn id="8" presetID="22" presetClass="entr" presetSubtype="8"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left)">
                                      <p:cBhvr>
                                        <p:cTn id="10" dur="500"/>
                                        <p:tgtEl>
                                          <p:spTgt spid="83"/>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82"/>
                                        </p:tgtEl>
                                        <p:attrNameLst>
                                          <p:attrName>style.visibility</p:attrName>
                                        </p:attrNameLst>
                                      </p:cBhvr>
                                      <p:to>
                                        <p:strVal val="visible"/>
                                      </p:to>
                                    </p:set>
                                    <p:anim calcmode="lin" valueType="num">
                                      <p:cBhvr>
                                        <p:cTn id="13" dur="500" fill="hold"/>
                                        <p:tgtEl>
                                          <p:spTgt spid="82"/>
                                        </p:tgtEl>
                                        <p:attrNameLst>
                                          <p:attrName>ppt_w</p:attrName>
                                        </p:attrNameLst>
                                      </p:cBhvr>
                                      <p:tavLst>
                                        <p:tav tm="0">
                                          <p:val>
                                            <p:fltVal val="0"/>
                                          </p:val>
                                        </p:tav>
                                        <p:tav tm="100000">
                                          <p:val>
                                            <p:strVal val="#ppt_w"/>
                                          </p:val>
                                        </p:tav>
                                      </p:tavLst>
                                    </p:anim>
                                    <p:anim calcmode="lin" valueType="num">
                                      <p:cBhvr>
                                        <p:cTn id="14" dur="500" fill="hold"/>
                                        <p:tgtEl>
                                          <p:spTgt spid="82"/>
                                        </p:tgtEl>
                                        <p:attrNameLst>
                                          <p:attrName>ppt_h</p:attrName>
                                        </p:attrNameLst>
                                      </p:cBhvr>
                                      <p:tavLst>
                                        <p:tav tm="0">
                                          <p:val>
                                            <p:fltVal val="0"/>
                                          </p:val>
                                        </p:tav>
                                        <p:tav tm="100000">
                                          <p:val>
                                            <p:strVal val="#ppt_h"/>
                                          </p:val>
                                        </p:tav>
                                      </p:tavLst>
                                    </p:anim>
                                    <p:animEffect transition="in" filter="fade">
                                      <p:cBhvr>
                                        <p:cTn id="15" dur="500"/>
                                        <p:tgtEl>
                                          <p:spTgt spid="82"/>
                                        </p:tgtEl>
                                      </p:cBhvr>
                                    </p:animEffect>
                                  </p:childTnLst>
                                </p:cTn>
                              </p:par>
                              <p:par>
                                <p:cTn id="16" presetID="17" presetClass="entr" presetSubtype="2"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ppt_x</p:attrName>
                                        </p:attrNameLst>
                                      </p:cBhvr>
                                      <p:tavLst>
                                        <p:tav tm="0">
                                          <p:val>
                                            <p:strVal val="#ppt_x+#ppt_w/2"/>
                                          </p:val>
                                        </p:tav>
                                        <p:tav tm="100000">
                                          <p:val>
                                            <p:strVal val="#ppt_x"/>
                                          </p:val>
                                        </p:tav>
                                      </p:tavLst>
                                    </p:anim>
                                    <p:anim calcmode="lin" valueType="num">
                                      <p:cBhvr>
                                        <p:cTn id="19" dur="500" fill="hold"/>
                                        <p:tgtEl>
                                          <p:spTgt spid="78"/>
                                        </p:tgtEl>
                                        <p:attrNameLst>
                                          <p:attrName>ppt_y</p:attrName>
                                        </p:attrNameLst>
                                      </p:cBhvr>
                                      <p:tavLst>
                                        <p:tav tm="0">
                                          <p:val>
                                            <p:strVal val="#ppt_y"/>
                                          </p:val>
                                        </p:tav>
                                        <p:tav tm="100000">
                                          <p:val>
                                            <p:strVal val="#ppt_y"/>
                                          </p:val>
                                        </p:tav>
                                      </p:tavLst>
                                    </p:anim>
                                    <p:anim calcmode="lin" valueType="num">
                                      <p:cBhvr>
                                        <p:cTn id="20" dur="500" fill="hold"/>
                                        <p:tgtEl>
                                          <p:spTgt spid="78"/>
                                        </p:tgtEl>
                                        <p:attrNameLst>
                                          <p:attrName>ppt_w</p:attrName>
                                        </p:attrNameLst>
                                      </p:cBhvr>
                                      <p:tavLst>
                                        <p:tav tm="0">
                                          <p:val>
                                            <p:fltVal val="0"/>
                                          </p:val>
                                        </p:tav>
                                        <p:tav tm="100000">
                                          <p:val>
                                            <p:strVal val="#ppt_w"/>
                                          </p:val>
                                        </p:tav>
                                      </p:tavLst>
                                    </p:anim>
                                    <p:anim calcmode="lin" valueType="num">
                                      <p:cBhvr>
                                        <p:cTn id="21" dur="500" fill="hold"/>
                                        <p:tgtEl>
                                          <p:spTgt spid="7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rot="-5400000">
            <a:off x="10181055" y="-454844"/>
            <a:ext cx="2475173" cy="2097566"/>
            <a:chOff x="3204446" y="1507488"/>
            <a:chExt cx="4105347" cy="3479044"/>
          </a:xfrm>
          <a:solidFill>
            <a:schemeClr val="bg1">
              <a:lumMod val="50000"/>
              <a:alpha val="80000"/>
            </a:schemeClr>
          </a:solidFill>
        </p:grpSpPr>
        <p:sp>
          <p:nvSpPr>
            <p:cNvPr id="79" name="直角三角形 78"/>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0" name="直角三角形 79"/>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1" name="直角三角形 80"/>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4" name="直角三角形 83"/>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5" name="直角三角形 84"/>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6" name="直角三角形 85"/>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0" name="直角三角形 89"/>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1" name="直角三角形 90"/>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2" name="直角三角形 91"/>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3" name="直角三角形 92"/>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5" name="直角三角形 94"/>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直角三角形 95"/>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7" name="直角三角形 96"/>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8" name="直角三角形 97"/>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9" name="直角三角形 98"/>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82" name="矩形 81"/>
          <p:cNvSpPr/>
          <p:nvPr/>
        </p:nvSpPr>
        <p:spPr>
          <a:xfrm>
            <a:off x="4236720" y="391160"/>
            <a:ext cx="5212715"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两种方法吸收率谱的</a:t>
            </a:r>
            <a:r>
              <a:rPr lang="zh-CN" altLang="en-US" sz="3200" dirty="0">
                <a:solidFill>
                  <a:schemeClr val="bg1">
                    <a:lumMod val="50000"/>
                  </a:schemeClr>
                </a:solidFill>
                <a:latin typeface="微软雅黑" panose="020B0503020204020204" pitchFamily="34" charset="-122"/>
                <a:ea typeface="微软雅黑" panose="020B0503020204020204" pitchFamily="34" charset="-122"/>
              </a:rPr>
              <a:t>比较</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4121080" y="913248"/>
            <a:ext cx="3888096" cy="216743"/>
            <a:chOff x="1115625" y="1012943"/>
            <a:chExt cx="3888096" cy="216743"/>
          </a:xfrm>
        </p:grpSpPr>
        <p:cxnSp>
          <p:nvCxnSpPr>
            <p:cNvPr id="87" name="直接连接符 86"/>
            <p:cNvCxnSpPr>
              <a:endCxn id="88"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8" name="等腰三角形 87"/>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89" name="组合 88"/>
          <p:cNvGrpSpPr/>
          <p:nvPr/>
        </p:nvGrpSpPr>
        <p:grpSpPr>
          <a:xfrm rot="900000">
            <a:off x="3658656" y="191519"/>
            <a:ext cx="619089" cy="870866"/>
            <a:chOff x="6261558" y="237236"/>
            <a:chExt cx="619089" cy="870866"/>
          </a:xfrm>
        </p:grpSpPr>
        <p:sp>
          <p:nvSpPr>
            <p:cNvPr id="94" name="等腰三角形 93"/>
            <p:cNvSpPr/>
            <p:nvPr/>
          </p:nvSpPr>
          <p:spPr>
            <a:xfrm rot="21591212">
              <a:off x="6261558" y="297771"/>
              <a:ext cx="192389" cy="16585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0" name="等腰三角形 99"/>
            <p:cNvSpPr/>
            <p:nvPr/>
          </p:nvSpPr>
          <p:spPr>
            <a:xfrm rot="3614340">
              <a:off x="6390083" y="250505"/>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1" name="等腰三角形 100"/>
            <p:cNvSpPr/>
            <p:nvPr/>
          </p:nvSpPr>
          <p:spPr>
            <a:xfrm rot="9562">
              <a:off x="6472023" y="293765"/>
              <a:ext cx="192389" cy="16585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2" name="等腰三角形 101"/>
            <p:cNvSpPr/>
            <p:nvPr/>
          </p:nvSpPr>
          <p:spPr>
            <a:xfrm rot="3609046">
              <a:off x="6491997" y="42970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3" name="等腰三角形 102"/>
            <p:cNvSpPr/>
            <p:nvPr/>
          </p:nvSpPr>
          <p:spPr>
            <a:xfrm rot="7200000">
              <a:off x="6389427" y="521540"/>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4" name="等腰三角形 103"/>
            <p:cNvSpPr/>
            <p:nvPr/>
          </p:nvSpPr>
          <p:spPr>
            <a:xfrm rot="3609046">
              <a:off x="6380855" y="613941"/>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5" name="等腰三角形 104"/>
            <p:cNvSpPr/>
            <p:nvPr/>
          </p:nvSpPr>
          <p:spPr>
            <a:xfrm rot="3609046">
              <a:off x="6700251" y="79803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6" name="等腰三角形 105"/>
            <p:cNvSpPr/>
            <p:nvPr/>
          </p:nvSpPr>
          <p:spPr>
            <a:xfrm rot="7200000">
              <a:off x="6487921" y="702114"/>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7" name="等腰三角形 106"/>
            <p:cNvSpPr/>
            <p:nvPr/>
          </p:nvSpPr>
          <p:spPr>
            <a:xfrm rot="3609046">
              <a:off x="6595709" y="619527"/>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8" name="等腰三角形 107"/>
            <p:cNvSpPr/>
            <p:nvPr/>
          </p:nvSpPr>
          <p:spPr>
            <a:xfrm rot="7200000">
              <a:off x="6701526" y="704274"/>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9" name="等腰三角形 108"/>
            <p:cNvSpPr/>
            <p:nvPr/>
          </p:nvSpPr>
          <p:spPr>
            <a:xfrm rot="7200000">
              <a:off x="6618790" y="928027"/>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0" name="等腰三角形 109"/>
            <p:cNvSpPr/>
            <p:nvPr/>
          </p:nvSpPr>
          <p:spPr>
            <a:xfrm rot="3609046">
              <a:off x="6512906" y="842958"/>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1" name="等腰三角形 110"/>
            <p:cNvSpPr/>
            <p:nvPr/>
          </p:nvSpPr>
          <p:spPr>
            <a:xfrm rot="7200000">
              <a:off x="6407162" y="928982"/>
              <a:ext cx="192389" cy="165852"/>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descr="logo2"/>
          <p:cNvPicPr>
            <a:picLocks noChangeAspect="1"/>
          </p:cNvPicPr>
          <p:nvPr userDrawn="1"/>
        </p:nvPicPr>
        <p:blipFill>
          <a:blip r:embed="rId1"/>
          <a:stretch>
            <a:fillRect/>
          </a:stretch>
        </p:blipFill>
        <p:spPr>
          <a:xfrm>
            <a:off x="445135" y="252095"/>
            <a:ext cx="1847215" cy="688975"/>
          </a:xfrm>
          <a:prstGeom prst="rect">
            <a:avLst/>
          </a:prstGeom>
        </p:spPr>
      </p:pic>
      <p:sp>
        <p:nvSpPr>
          <p:cNvPr id="5" name="等腰三角形 4"/>
          <p:cNvSpPr/>
          <p:nvPr/>
        </p:nvSpPr>
        <p:spPr>
          <a:xfrm>
            <a:off x="1029970" y="4918710"/>
            <a:ext cx="210185" cy="159385"/>
          </a:xfrm>
          <a:prstGeom prst="triangl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等腰三角形 5"/>
          <p:cNvSpPr/>
          <p:nvPr/>
        </p:nvSpPr>
        <p:spPr>
          <a:xfrm>
            <a:off x="6480810" y="4918710"/>
            <a:ext cx="210185" cy="159385"/>
          </a:xfrm>
          <a:prstGeom prst="triangl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290320" y="4813935"/>
            <a:ext cx="4523740" cy="922020"/>
          </a:xfrm>
          <a:prstGeom prst="rect">
            <a:avLst/>
          </a:prstGeom>
          <a:noFill/>
        </p:spPr>
        <p:txBody>
          <a:bodyPr wrap="square" rtlCol="0">
            <a:spAutoFit/>
          </a:bodyPr>
          <a:p>
            <a:pPr algn="l"/>
            <a:r>
              <a:rPr lang="zh-CN" altLang="en-US">
                <a:latin typeface="宋体" panose="02010600030101010101" pitchFamily="2" charset="-122"/>
                <a:ea typeface="宋体" panose="02010600030101010101" pitchFamily="2" charset="-122"/>
                <a:cs typeface="宋体" panose="02010600030101010101" pitchFamily="2" charset="-122"/>
              </a:rPr>
              <a:t>图表 11不同方法计算7000K的Hβ吸收率谱。红线是玻尔兹曼分布方法的谱，StellarSpecModel 恒星光谱模型工具的谱</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 name="表格 9"/>
          <p:cNvGraphicFramePr/>
          <p:nvPr/>
        </p:nvGraphicFramePr>
        <p:xfrm>
          <a:off x="6096000" y="2936875"/>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p>
                  </a:txBody>
                  <a:tcPr>
                    <a:lnL>
                      <a:noFill/>
                    </a:lnL>
                    <a:lnR>
                      <a:noFill/>
                    </a:lnR>
                    <a:lnT cap="flat">
                      <a:noFill/>
                    </a:lnT>
                    <a:lnB cap="flat">
                      <a:noFill/>
                    </a:lnB>
                    <a:lnTlToBr>
                      <a:noFill/>
                    </a:lnTlToBr>
                    <a:lnBlToTr>
                      <a:noFill/>
                    </a:lnBlToTr>
                    <a:noFill/>
                  </a:tcPr>
                </a:tc>
                <a:tc>
                  <a:txBody>
                    <a:bodyPr/>
                    <a:p>
                      <a:pPr>
                        <a:buNone/>
                      </a:pPr>
                      <a:endParaRPr lang="zh-CN" altLang="en-US"/>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p>
                  </a:txBody>
                  <a:tcPr>
                    <a:lnL>
                      <a:noFill/>
                    </a:lnL>
                    <a:lnR>
                      <a:noFill/>
                    </a:lnR>
                    <a:lnT cap="flat">
                      <a:noFill/>
                    </a:lnT>
                    <a:lnB cap="flat">
                      <a:noFill/>
                    </a:lnB>
                    <a:lnTlToBr>
                      <a:noFill/>
                    </a:lnTlToBr>
                    <a:lnBlToTr>
                      <a:noFill/>
                    </a:lnBlToTr>
                    <a:noFill/>
                  </a:tcPr>
                </a:tc>
                <a:tc>
                  <a:txBody>
                    <a:bodyPr/>
                    <a:p>
                      <a:pPr indent="0">
                        <a:buNone/>
                      </a:pPr>
                      <a:endParaRPr lang="zh-CN" altLang="en-US"/>
                    </a:p>
                  </a:txBody>
                  <a:tcPr>
                    <a:lnL>
                      <a:noFill/>
                    </a:lnL>
                    <a:lnR cap="flat">
                      <a:noFill/>
                    </a:lnR>
                    <a:lnT cap="flat">
                      <a:noFill/>
                    </a:lnT>
                    <a:lnB cap="flat">
                      <a:noFill/>
                    </a:lnB>
                    <a:lnTlToBr>
                      <a:noFill/>
                    </a:lnTlToBr>
                    <a:lnBlToTr>
                      <a:noFill/>
                    </a:lnBlToTr>
                    <a:noFill/>
                  </a:tcPr>
                </a:tc>
              </a:tr>
            </a:tbl>
          </a:graphicData>
        </a:graphic>
      </p:graphicFrame>
      <p:sp>
        <p:nvSpPr>
          <p:cNvPr id="12" name="文本框 11"/>
          <p:cNvSpPr txBox="1"/>
          <p:nvPr/>
        </p:nvSpPr>
        <p:spPr>
          <a:xfrm>
            <a:off x="6690995" y="4825365"/>
            <a:ext cx="5231765" cy="645160"/>
          </a:xfrm>
          <a:prstGeom prst="rect">
            <a:avLst/>
          </a:prstGeom>
          <a:noFill/>
          <a:ln w="9525">
            <a:noFill/>
          </a:ln>
        </p:spPr>
        <p:txBody>
          <a:bodyPr wrap="square">
            <a:spAutoFit/>
          </a:bodyPr>
          <a:p>
            <a:pPr indent="0"/>
            <a:r>
              <a:rPr b="0">
                <a:latin typeface="宋体" panose="02010600030101010101" pitchFamily="2" charset="-122"/>
                <a:ea typeface="宋体" panose="02010600030101010101" pitchFamily="2" charset="-122"/>
                <a:cs typeface="宋体" panose="02010600030101010101" pitchFamily="2" charset="-122"/>
              </a:rPr>
              <a:t>图表 12 两种方法计算的吸收谱的差值绝对值（最大绝对差值: 0.3507，平均绝对差值</a:t>
            </a:r>
            <a:r>
              <a:rPr lang="zh-CN" b="0">
                <a:latin typeface="宋体" panose="02010600030101010101" pitchFamily="2" charset="-122"/>
                <a:ea typeface="宋体" panose="02010600030101010101" pitchFamily="2" charset="-122"/>
                <a:cs typeface="宋体" panose="02010600030101010101" pitchFamily="2" charset="-122"/>
              </a:rPr>
              <a:t>：</a:t>
            </a:r>
            <a:r>
              <a:rPr b="0">
                <a:latin typeface="宋体" panose="02010600030101010101" pitchFamily="2" charset="-122"/>
                <a:ea typeface="宋体" panose="02010600030101010101" pitchFamily="2" charset="-122"/>
                <a:cs typeface="宋体" panose="02010600030101010101" pitchFamily="2" charset="-122"/>
              </a:rPr>
              <a:t>0.2289）</a:t>
            </a:r>
            <a:endParaRPr b="0">
              <a:latin typeface="宋体" panose="02010600030101010101" pitchFamily="2" charset="-122"/>
              <a:ea typeface="宋体" panose="02010600030101010101" pitchFamily="2" charset="-122"/>
              <a:cs typeface="宋体" panose="02010600030101010101" pitchFamily="2" charset="-122"/>
            </a:endParaRPr>
          </a:p>
        </p:txBody>
      </p:sp>
      <p:pic>
        <p:nvPicPr>
          <p:cNvPr id="650605141"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970" y="1682750"/>
            <a:ext cx="4783455" cy="2870200"/>
          </a:xfrm>
          <a:prstGeom prst="rect">
            <a:avLst/>
          </a:prstGeom>
        </p:spPr>
      </p:pic>
      <p:pic>
        <p:nvPicPr>
          <p:cNvPr id="529333645"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2020" y="1786890"/>
            <a:ext cx="6007735" cy="2403475"/>
          </a:xfrm>
          <a:prstGeom prst="rect">
            <a:avLst/>
          </a:prstGeom>
        </p:spPr>
      </p:pic>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down)">
                                      <p:cBhvr>
                                        <p:cTn id="7" dur="500"/>
                                        <p:tgtEl>
                                          <p:spTgt spid="89"/>
                                        </p:tgtEl>
                                      </p:cBhvr>
                                    </p:animEffect>
                                  </p:childTnLst>
                                </p:cTn>
                              </p:par>
                              <p:par>
                                <p:cTn id="8" presetID="22" presetClass="entr" presetSubtype="8"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left)">
                                      <p:cBhvr>
                                        <p:cTn id="10" dur="500"/>
                                        <p:tgtEl>
                                          <p:spTgt spid="83"/>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82"/>
                                        </p:tgtEl>
                                        <p:attrNameLst>
                                          <p:attrName>style.visibility</p:attrName>
                                        </p:attrNameLst>
                                      </p:cBhvr>
                                      <p:to>
                                        <p:strVal val="visible"/>
                                      </p:to>
                                    </p:set>
                                    <p:anim calcmode="lin" valueType="num">
                                      <p:cBhvr>
                                        <p:cTn id="13" dur="500" fill="hold"/>
                                        <p:tgtEl>
                                          <p:spTgt spid="82"/>
                                        </p:tgtEl>
                                        <p:attrNameLst>
                                          <p:attrName>ppt_w</p:attrName>
                                        </p:attrNameLst>
                                      </p:cBhvr>
                                      <p:tavLst>
                                        <p:tav tm="0">
                                          <p:val>
                                            <p:fltVal val="0"/>
                                          </p:val>
                                        </p:tav>
                                        <p:tav tm="100000">
                                          <p:val>
                                            <p:strVal val="#ppt_w"/>
                                          </p:val>
                                        </p:tav>
                                      </p:tavLst>
                                    </p:anim>
                                    <p:anim calcmode="lin" valueType="num">
                                      <p:cBhvr>
                                        <p:cTn id="14" dur="500" fill="hold"/>
                                        <p:tgtEl>
                                          <p:spTgt spid="82"/>
                                        </p:tgtEl>
                                        <p:attrNameLst>
                                          <p:attrName>ppt_h</p:attrName>
                                        </p:attrNameLst>
                                      </p:cBhvr>
                                      <p:tavLst>
                                        <p:tav tm="0">
                                          <p:val>
                                            <p:fltVal val="0"/>
                                          </p:val>
                                        </p:tav>
                                        <p:tav tm="100000">
                                          <p:val>
                                            <p:strVal val="#ppt_h"/>
                                          </p:val>
                                        </p:tav>
                                      </p:tavLst>
                                    </p:anim>
                                    <p:animEffect transition="in" filter="fade">
                                      <p:cBhvr>
                                        <p:cTn id="15" dur="500"/>
                                        <p:tgtEl>
                                          <p:spTgt spid="82"/>
                                        </p:tgtEl>
                                      </p:cBhvr>
                                    </p:animEffect>
                                  </p:childTnLst>
                                </p:cTn>
                              </p:par>
                              <p:par>
                                <p:cTn id="16" presetID="17" presetClass="entr" presetSubtype="2"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ppt_x</p:attrName>
                                        </p:attrNameLst>
                                      </p:cBhvr>
                                      <p:tavLst>
                                        <p:tav tm="0">
                                          <p:val>
                                            <p:strVal val="#ppt_x+#ppt_w/2"/>
                                          </p:val>
                                        </p:tav>
                                        <p:tav tm="100000">
                                          <p:val>
                                            <p:strVal val="#ppt_x"/>
                                          </p:val>
                                        </p:tav>
                                      </p:tavLst>
                                    </p:anim>
                                    <p:anim calcmode="lin" valueType="num">
                                      <p:cBhvr>
                                        <p:cTn id="19" dur="500" fill="hold"/>
                                        <p:tgtEl>
                                          <p:spTgt spid="78"/>
                                        </p:tgtEl>
                                        <p:attrNameLst>
                                          <p:attrName>ppt_y</p:attrName>
                                        </p:attrNameLst>
                                      </p:cBhvr>
                                      <p:tavLst>
                                        <p:tav tm="0">
                                          <p:val>
                                            <p:strVal val="#ppt_y"/>
                                          </p:val>
                                        </p:tav>
                                        <p:tav tm="100000">
                                          <p:val>
                                            <p:strVal val="#ppt_y"/>
                                          </p:val>
                                        </p:tav>
                                      </p:tavLst>
                                    </p:anim>
                                    <p:anim calcmode="lin" valueType="num">
                                      <p:cBhvr>
                                        <p:cTn id="20" dur="500" fill="hold"/>
                                        <p:tgtEl>
                                          <p:spTgt spid="78"/>
                                        </p:tgtEl>
                                        <p:attrNameLst>
                                          <p:attrName>ppt_w</p:attrName>
                                        </p:attrNameLst>
                                      </p:cBhvr>
                                      <p:tavLst>
                                        <p:tav tm="0">
                                          <p:val>
                                            <p:fltVal val="0"/>
                                          </p:val>
                                        </p:tav>
                                        <p:tav tm="100000">
                                          <p:val>
                                            <p:strVal val="#ppt_w"/>
                                          </p:val>
                                        </p:tav>
                                      </p:tavLst>
                                    </p:anim>
                                    <p:anim calcmode="lin" valueType="num">
                                      <p:cBhvr>
                                        <p:cTn id="21" dur="500" fill="hold"/>
                                        <p:tgtEl>
                                          <p:spTgt spid="7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792982" y="1012220"/>
            <a:ext cx="3001322" cy="4067183"/>
            <a:chOff x="3705446" y="2014009"/>
            <a:chExt cx="3001322" cy="4067183"/>
          </a:xfrm>
        </p:grpSpPr>
        <p:sp>
          <p:nvSpPr>
            <p:cNvPr id="88" name="等腰三角形 87"/>
            <p:cNvSpPr/>
            <p:nvPr/>
          </p:nvSpPr>
          <p:spPr>
            <a:xfrm rot="9562">
              <a:off x="4282306" y="2810372"/>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9" name="等腰三角形 88"/>
            <p:cNvSpPr/>
            <p:nvPr/>
          </p:nvSpPr>
          <p:spPr>
            <a:xfrm rot="3609046">
              <a:off x="4345115" y="3237861"/>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0" name="等腰三角形 89"/>
            <p:cNvSpPr/>
            <p:nvPr/>
          </p:nvSpPr>
          <p:spPr>
            <a:xfrm rot="7200000">
              <a:off x="4022571" y="3526640"/>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1" name="等腰三角形 90"/>
            <p:cNvSpPr/>
            <p:nvPr/>
          </p:nvSpPr>
          <p:spPr>
            <a:xfrm rot="3609046">
              <a:off x="4005383" y="3826296"/>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2" name="等腰三角形 91"/>
            <p:cNvSpPr/>
            <p:nvPr/>
          </p:nvSpPr>
          <p:spPr>
            <a:xfrm rot="7200000">
              <a:off x="3682838" y="4115077"/>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3" name="等腰三角形 92"/>
            <p:cNvSpPr/>
            <p:nvPr/>
          </p:nvSpPr>
          <p:spPr>
            <a:xfrm rot="3609046">
              <a:off x="3663722" y="4418069"/>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等腰三角形 95"/>
            <p:cNvSpPr/>
            <p:nvPr/>
          </p:nvSpPr>
          <p:spPr>
            <a:xfrm rot="7200000">
              <a:off x="4000405" y="4695342"/>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7" name="等腰三角形 106"/>
            <p:cNvSpPr/>
            <p:nvPr/>
          </p:nvSpPr>
          <p:spPr>
            <a:xfrm rot="9562">
              <a:off x="4608956" y="2220110"/>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8" name="等腰三角形 107"/>
            <p:cNvSpPr/>
            <p:nvPr/>
          </p:nvSpPr>
          <p:spPr>
            <a:xfrm rot="3609046">
              <a:off x="4671765" y="2647598"/>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0" name="等腰三角形 109"/>
            <p:cNvSpPr/>
            <p:nvPr/>
          </p:nvSpPr>
          <p:spPr>
            <a:xfrm rot="3609046">
              <a:off x="5001886" y="2055733"/>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26" name="等腰三角形 125"/>
            <p:cNvSpPr/>
            <p:nvPr/>
          </p:nvSpPr>
          <p:spPr>
            <a:xfrm rot="1809046">
              <a:off x="5221979" y="3084294"/>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27" name="等腰三角形 126"/>
            <p:cNvSpPr/>
            <p:nvPr/>
          </p:nvSpPr>
          <p:spPr>
            <a:xfrm rot="5400000">
              <a:off x="5087037" y="3495657"/>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28" name="等腰三角形 127"/>
            <p:cNvSpPr/>
            <p:nvPr/>
          </p:nvSpPr>
          <p:spPr>
            <a:xfrm rot="1809046">
              <a:off x="5221979" y="3753601"/>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29" name="等腰三角形 128"/>
            <p:cNvSpPr/>
            <p:nvPr/>
          </p:nvSpPr>
          <p:spPr>
            <a:xfrm rot="5400000">
              <a:off x="5087037" y="4170045"/>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0" name="等腰三角形 129"/>
            <p:cNvSpPr/>
            <p:nvPr/>
          </p:nvSpPr>
          <p:spPr>
            <a:xfrm rot="1809046">
              <a:off x="5221979" y="4431841"/>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1" name="等腰三角形 130"/>
            <p:cNvSpPr/>
            <p:nvPr/>
          </p:nvSpPr>
          <p:spPr>
            <a:xfrm rot="5400000">
              <a:off x="5087037" y="4843206"/>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2" name="等腰三角形 131"/>
            <p:cNvSpPr/>
            <p:nvPr/>
          </p:nvSpPr>
          <p:spPr>
            <a:xfrm rot="1809046">
              <a:off x="5221979" y="5106561"/>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3" name="等腰三角形 132"/>
            <p:cNvSpPr/>
            <p:nvPr/>
          </p:nvSpPr>
          <p:spPr>
            <a:xfrm rot="5400000">
              <a:off x="5087037" y="5517925"/>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10" name="等腰三角形 209"/>
            <p:cNvSpPr/>
            <p:nvPr/>
          </p:nvSpPr>
          <p:spPr>
            <a:xfrm rot="19809562">
              <a:off x="6101777" y="4092262"/>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11" name="等腰三角形 210"/>
            <p:cNvSpPr/>
            <p:nvPr/>
          </p:nvSpPr>
          <p:spPr>
            <a:xfrm rot="1809046">
              <a:off x="5811528" y="4106705"/>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12" name="等腰三角形 211"/>
            <p:cNvSpPr/>
            <p:nvPr/>
          </p:nvSpPr>
          <p:spPr>
            <a:xfrm rot="19809562">
              <a:off x="5517428" y="4421837"/>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14" name="等腰三角形 213"/>
            <p:cNvSpPr/>
            <p:nvPr/>
          </p:nvSpPr>
          <p:spPr>
            <a:xfrm rot="1809046">
              <a:off x="4660547" y="4764632"/>
              <a:ext cx="604991" cy="521544"/>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222" name="文本占位符 1"/>
          <p:cNvSpPr txBox="1"/>
          <p:nvPr/>
        </p:nvSpPr>
        <p:spPr>
          <a:xfrm>
            <a:off x="5935003" y="3539024"/>
            <a:ext cx="2684462" cy="563231"/>
          </a:xfrm>
          <a:prstGeom prst="rect">
            <a:avLst/>
          </a:prstGeom>
          <a:solidFill>
            <a:srgbClr val="F6F8F8"/>
          </a:solidFill>
          <a:effectLst/>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zh-CN" sz="3400" dirty="0">
                <a:solidFill>
                  <a:schemeClr val="tx2"/>
                </a:solidFill>
                <a:effectLst>
                  <a:innerShdw blurRad="63500" dist="50800" dir="16200000">
                    <a:prstClr val="black">
                      <a:alpha val="30000"/>
                    </a:prstClr>
                  </a:innerShdw>
                </a:effectLst>
                <a:latin typeface="+mj-ea"/>
                <a:ea typeface="+mj-ea"/>
              </a:rPr>
              <a:t>PART</a:t>
            </a:r>
            <a:r>
              <a:rPr kumimoji="1" lang="zh-CN" altLang="en-US" sz="3400" dirty="0">
                <a:solidFill>
                  <a:schemeClr val="tx2"/>
                </a:solidFill>
                <a:effectLst>
                  <a:innerShdw blurRad="63500" dist="50800" dir="16200000">
                    <a:prstClr val="black">
                      <a:alpha val="30000"/>
                    </a:prstClr>
                  </a:innerShdw>
                </a:effectLst>
                <a:latin typeface="+mj-ea"/>
                <a:ea typeface="+mj-ea"/>
              </a:rPr>
              <a:t> </a:t>
            </a:r>
            <a:r>
              <a:rPr kumimoji="1" lang="en-US" altLang="zh-CN" sz="3400" dirty="0">
                <a:solidFill>
                  <a:schemeClr val="tx2"/>
                </a:solidFill>
                <a:effectLst>
                  <a:innerShdw blurRad="63500" dist="50800" dir="16200000">
                    <a:prstClr val="black">
                      <a:alpha val="30000"/>
                    </a:prstClr>
                  </a:innerShdw>
                </a:effectLst>
                <a:latin typeface="+mj-ea"/>
                <a:ea typeface="+mj-ea"/>
              </a:rPr>
              <a:t>FOUR</a:t>
            </a:r>
            <a:endParaRPr kumimoji="1" lang="zh-CN" altLang="en-US" sz="3400" dirty="0">
              <a:solidFill>
                <a:schemeClr val="tx2"/>
              </a:solidFill>
              <a:effectLst>
                <a:innerShdw blurRad="63500" dist="50800" dir="16200000">
                  <a:prstClr val="black">
                    <a:alpha val="30000"/>
                  </a:prstClr>
                </a:innerShdw>
              </a:effectLst>
              <a:latin typeface="+mj-ea"/>
              <a:ea typeface="+mj-ea"/>
            </a:endParaRPr>
          </a:p>
        </p:txBody>
      </p:sp>
      <p:sp>
        <p:nvSpPr>
          <p:cNvPr id="223" name="等腰三角形 24"/>
          <p:cNvSpPr/>
          <p:nvPr/>
        </p:nvSpPr>
        <p:spPr>
          <a:xfrm rot="12879605" flipV="1">
            <a:off x="3577220" y="1163759"/>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4" name="等腰三角形 26"/>
          <p:cNvSpPr/>
          <p:nvPr/>
        </p:nvSpPr>
        <p:spPr>
          <a:xfrm rot="1809046" flipV="1">
            <a:off x="469550" y="3411988"/>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5" name="等腰三角形 30"/>
          <p:cNvSpPr/>
          <p:nvPr/>
        </p:nvSpPr>
        <p:spPr>
          <a:xfrm rot="1809046" flipV="1">
            <a:off x="10012143" y="6116247"/>
            <a:ext cx="198454" cy="171081"/>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1" name="文本框 12"/>
          <p:cNvSpPr txBox="1"/>
          <p:nvPr/>
        </p:nvSpPr>
        <p:spPr>
          <a:xfrm>
            <a:off x="2335191" y="3518945"/>
            <a:ext cx="2849880" cy="645160"/>
          </a:xfrm>
          <a:prstGeom prst="rect">
            <a:avLst/>
          </a:prstGeom>
          <a:noFill/>
        </p:spPr>
        <p:txBody>
          <a:bodyPr wrap="none" rtlCol="0">
            <a:spAutoFit/>
          </a:bodyPr>
          <a:lstStyle>
            <a:defPPr>
              <a:defRPr lang="zh-CN"/>
            </a:defPPr>
            <a:lvl1pPr algn="ctr">
              <a:defRPr sz="3600" b="1" spc="600">
                <a:solidFill>
                  <a:schemeClr val="bg1">
                    <a:lumMod val="25000"/>
                  </a:schemeClr>
                </a:solidFill>
                <a:latin typeface="微软雅黑" panose="020B0503020204020204" pitchFamily="34" charset="-122"/>
                <a:ea typeface="微软雅黑" panose="020B0503020204020204" pitchFamily="34" charset="-122"/>
              </a:defRPr>
            </a:lvl1pPr>
          </a:lstStyle>
          <a:p>
            <a:r>
              <a:rPr lang="zh-CN" altLang="en-US" dirty="0" smtClean="0"/>
              <a:t>总结与展望</a:t>
            </a:r>
            <a:endParaRPr lang="zh-CN" altLang="en-US" dirty="0" smtClean="0"/>
          </a:p>
        </p:txBody>
      </p:sp>
      <p:sp>
        <p:nvSpPr>
          <p:cNvPr id="73" name="文本框 72"/>
          <p:cNvSpPr txBox="1"/>
          <p:nvPr/>
        </p:nvSpPr>
        <p:spPr>
          <a:xfrm flipH="1">
            <a:off x="4944745" y="6009640"/>
            <a:ext cx="5354955" cy="306705"/>
          </a:xfrm>
          <a:prstGeom prst="rect">
            <a:avLst/>
          </a:prstGeom>
          <a:noFill/>
        </p:spPr>
        <p:txBody>
          <a:bodyPr wrap="square" rtlCol="0">
            <a:spAutoFit/>
          </a:bodyPr>
          <a:lstStyle/>
          <a:p>
            <a:pPr>
              <a:spcBef>
                <a:spcPts val="600"/>
              </a:spcBef>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介绍吸收线在实际观测中的应用，总结本次研究还需改进的</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地方</a:t>
            </a:r>
            <a:endPar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logo2"/>
          <p:cNvPicPr>
            <a:picLocks noChangeAspect="1"/>
          </p:cNvPicPr>
          <p:nvPr userDrawn="1"/>
        </p:nvPicPr>
        <p:blipFill>
          <a:blip r:embed="rId1"/>
          <a:stretch>
            <a:fillRect/>
          </a:stretch>
        </p:blipFill>
        <p:spPr>
          <a:xfrm>
            <a:off x="445135" y="252095"/>
            <a:ext cx="1847215" cy="688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37" presetClass="entr" presetSubtype="0" fill="hold" grpId="0" nodeType="withEffect">
                                  <p:stCondLst>
                                    <p:cond delay="0"/>
                                  </p:stCondLst>
                                  <p:childTnLst>
                                    <p:set>
                                      <p:cBhvr>
                                        <p:cTn id="10" dur="1" fill="hold">
                                          <p:stCondLst>
                                            <p:cond delay="0"/>
                                          </p:stCondLst>
                                        </p:cTn>
                                        <p:tgtEl>
                                          <p:spTgt spid="222"/>
                                        </p:tgtEl>
                                        <p:attrNameLst>
                                          <p:attrName>style.visibility</p:attrName>
                                        </p:attrNameLst>
                                      </p:cBhvr>
                                      <p:to>
                                        <p:strVal val="visible"/>
                                      </p:to>
                                    </p:set>
                                    <p:animEffect transition="in" filter="fade">
                                      <p:cBhvr>
                                        <p:cTn id="11" dur="1000"/>
                                        <p:tgtEl>
                                          <p:spTgt spid="222"/>
                                        </p:tgtEl>
                                      </p:cBhvr>
                                    </p:animEffect>
                                    <p:anim calcmode="lin" valueType="num">
                                      <p:cBhvr>
                                        <p:cTn id="12" dur="1000" fill="hold"/>
                                        <p:tgtEl>
                                          <p:spTgt spid="222"/>
                                        </p:tgtEl>
                                        <p:attrNameLst>
                                          <p:attrName>ppt_x</p:attrName>
                                        </p:attrNameLst>
                                      </p:cBhvr>
                                      <p:tavLst>
                                        <p:tav tm="0">
                                          <p:val>
                                            <p:strVal val="#ppt_x"/>
                                          </p:val>
                                        </p:tav>
                                        <p:tav tm="100000">
                                          <p:val>
                                            <p:strVal val="#ppt_x"/>
                                          </p:val>
                                        </p:tav>
                                      </p:tavLst>
                                    </p:anim>
                                    <p:anim calcmode="lin" valueType="num">
                                      <p:cBhvr>
                                        <p:cTn id="13" dur="900" decel="100000" fill="hold"/>
                                        <p:tgtEl>
                                          <p:spTgt spid="22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22"/>
                                        </p:tgtEl>
                                        <p:attrNameLst>
                                          <p:attrName>ppt_y</p:attrName>
                                        </p:attrNameLst>
                                      </p:cBhvr>
                                      <p:tavLst>
                                        <p:tav tm="0">
                                          <p:val>
                                            <p:strVal val="#ppt_y-.03"/>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223"/>
                                        </p:tgtEl>
                                        <p:attrNameLst>
                                          <p:attrName>style.visibility</p:attrName>
                                        </p:attrNameLst>
                                      </p:cBhvr>
                                      <p:to>
                                        <p:strVal val="visible"/>
                                      </p:to>
                                    </p:set>
                                    <p:anim calcmode="lin" valueType="num">
                                      <p:cBhvr>
                                        <p:cTn id="18" dur="500" fill="hold"/>
                                        <p:tgtEl>
                                          <p:spTgt spid="223"/>
                                        </p:tgtEl>
                                        <p:attrNameLst>
                                          <p:attrName>ppt_w</p:attrName>
                                        </p:attrNameLst>
                                      </p:cBhvr>
                                      <p:tavLst>
                                        <p:tav tm="0">
                                          <p:val>
                                            <p:fltVal val="0"/>
                                          </p:val>
                                        </p:tav>
                                        <p:tav tm="100000">
                                          <p:val>
                                            <p:strVal val="#ppt_w"/>
                                          </p:val>
                                        </p:tav>
                                      </p:tavLst>
                                    </p:anim>
                                    <p:anim calcmode="lin" valueType="num">
                                      <p:cBhvr>
                                        <p:cTn id="19" dur="500" fill="hold"/>
                                        <p:tgtEl>
                                          <p:spTgt spid="223"/>
                                        </p:tgtEl>
                                        <p:attrNameLst>
                                          <p:attrName>ppt_h</p:attrName>
                                        </p:attrNameLst>
                                      </p:cBhvr>
                                      <p:tavLst>
                                        <p:tav tm="0">
                                          <p:val>
                                            <p:fltVal val="0"/>
                                          </p:val>
                                        </p:tav>
                                        <p:tav tm="100000">
                                          <p:val>
                                            <p:strVal val="#ppt_h"/>
                                          </p:val>
                                        </p:tav>
                                      </p:tavLst>
                                    </p:anim>
                                    <p:animEffect transition="in" filter="fade">
                                      <p:cBhvr>
                                        <p:cTn id="20" dur="500"/>
                                        <p:tgtEl>
                                          <p:spTgt spid="22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25"/>
                                        </p:tgtEl>
                                        <p:attrNameLst>
                                          <p:attrName>style.visibility</p:attrName>
                                        </p:attrNameLst>
                                      </p:cBhvr>
                                      <p:to>
                                        <p:strVal val="visible"/>
                                      </p:to>
                                    </p:set>
                                    <p:anim calcmode="lin" valueType="num">
                                      <p:cBhvr>
                                        <p:cTn id="23" dur="500" fill="hold"/>
                                        <p:tgtEl>
                                          <p:spTgt spid="225"/>
                                        </p:tgtEl>
                                        <p:attrNameLst>
                                          <p:attrName>ppt_w</p:attrName>
                                        </p:attrNameLst>
                                      </p:cBhvr>
                                      <p:tavLst>
                                        <p:tav tm="0">
                                          <p:val>
                                            <p:fltVal val="0"/>
                                          </p:val>
                                        </p:tav>
                                        <p:tav tm="100000">
                                          <p:val>
                                            <p:strVal val="#ppt_w"/>
                                          </p:val>
                                        </p:tav>
                                      </p:tavLst>
                                    </p:anim>
                                    <p:anim calcmode="lin" valueType="num">
                                      <p:cBhvr>
                                        <p:cTn id="24" dur="500" fill="hold"/>
                                        <p:tgtEl>
                                          <p:spTgt spid="225"/>
                                        </p:tgtEl>
                                        <p:attrNameLst>
                                          <p:attrName>ppt_h</p:attrName>
                                        </p:attrNameLst>
                                      </p:cBhvr>
                                      <p:tavLst>
                                        <p:tav tm="0">
                                          <p:val>
                                            <p:fltVal val="0"/>
                                          </p:val>
                                        </p:tav>
                                        <p:tav tm="100000">
                                          <p:val>
                                            <p:strVal val="#ppt_h"/>
                                          </p:val>
                                        </p:tav>
                                      </p:tavLst>
                                    </p:anim>
                                    <p:animEffect transition="in" filter="fade">
                                      <p:cBhvr>
                                        <p:cTn id="25" dur="500"/>
                                        <p:tgtEl>
                                          <p:spTgt spid="22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24"/>
                                        </p:tgtEl>
                                        <p:attrNameLst>
                                          <p:attrName>style.visibility</p:attrName>
                                        </p:attrNameLst>
                                      </p:cBhvr>
                                      <p:to>
                                        <p:strVal val="visible"/>
                                      </p:to>
                                    </p:set>
                                    <p:anim calcmode="lin" valueType="num">
                                      <p:cBhvr>
                                        <p:cTn id="28" dur="500" fill="hold"/>
                                        <p:tgtEl>
                                          <p:spTgt spid="224"/>
                                        </p:tgtEl>
                                        <p:attrNameLst>
                                          <p:attrName>ppt_w</p:attrName>
                                        </p:attrNameLst>
                                      </p:cBhvr>
                                      <p:tavLst>
                                        <p:tav tm="0">
                                          <p:val>
                                            <p:fltVal val="0"/>
                                          </p:val>
                                        </p:tav>
                                        <p:tav tm="100000">
                                          <p:val>
                                            <p:strVal val="#ppt_w"/>
                                          </p:val>
                                        </p:tav>
                                      </p:tavLst>
                                    </p:anim>
                                    <p:anim calcmode="lin" valueType="num">
                                      <p:cBhvr>
                                        <p:cTn id="29" dur="500" fill="hold"/>
                                        <p:tgtEl>
                                          <p:spTgt spid="224"/>
                                        </p:tgtEl>
                                        <p:attrNameLst>
                                          <p:attrName>ppt_h</p:attrName>
                                        </p:attrNameLst>
                                      </p:cBhvr>
                                      <p:tavLst>
                                        <p:tav tm="0">
                                          <p:val>
                                            <p:fltVal val="0"/>
                                          </p:val>
                                        </p:tav>
                                        <p:tav tm="100000">
                                          <p:val>
                                            <p:strVal val="#ppt_h"/>
                                          </p:val>
                                        </p:tav>
                                      </p:tavLst>
                                    </p:anim>
                                    <p:animEffect transition="in" filter="fade">
                                      <p:cBhvr>
                                        <p:cTn id="30" dur="500"/>
                                        <p:tgtEl>
                                          <p:spTgt spid="224"/>
                                        </p:tgtEl>
                                      </p:cBhvr>
                                    </p:animEffect>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dissolve">
                                      <p:cBhvr>
                                        <p:cTn id="34" dur="500"/>
                                        <p:tgtEl>
                                          <p:spTgt spid="31"/>
                                        </p:tgtEl>
                                      </p:cBhvr>
                                    </p:animEffect>
                                  </p:childTnLst>
                                </p:cTn>
                              </p:par>
                            </p:childTnLst>
                          </p:cTn>
                        </p:par>
                        <p:par>
                          <p:cTn id="35" fill="hold">
                            <p:stCondLst>
                              <p:cond delay="1500"/>
                            </p:stCondLst>
                            <p:childTnLst>
                              <p:par>
                                <p:cTn id="36" presetID="37" presetClass="entr" presetSubtype="0" fill="hold" grpId="0" nodeType="afterEffect">
                                  <p:stCondLst>
                                    <p:cond delay="0"/>
                                  </p:stCondLst>
                                  <p:iterate type="wd">
                                    <p:tmPct val="10000"/>
                                  </p:iterate>
                                  <p:childTnLst>
                                    <p:set>
                                      <p:cBhvr>
                                        <p:cTn id="37" dur="1" fill="hold">
                                          <p:stCondLst>
                                            <p:cond delay="0"/>
                                          </p:stCondLst>
                                        </p:cTn>
                                        <p:tgtEl>
                                          <p:spTgt spid="73"/>
                                        </p:tgtEl>
                                        <p:attrNameLst>
                                          <p:attrName>style.visibility</p:attrName>
                                        </p:attrNameLst>
                                      </p:cBhvr>
                                      <p:to>
                                        <p:strVal val="visible"/>
                                      </p:to>
                                    </p:set>
                                    <p:animEffect transition="in" filter="fade">
                                      <p:cBhvr>
                                        <p:cTn id="38" dur="1000"/>
                                        <p:tgtEl>
                                          <p:spTgt spid="73"/>
                                        </p:tgtEl>
                                      </p:cBhvr>
                                    </p:animEffect>
                                    <p:anim calcmode="lin" valueType="num">
                                      <p:cBhvr>
                                        <p:cTn id="39" dur="1000" fill="hold"/>
                                        <p:tgtEl>
                                          <p:spTgt spid="73"/>
                                        </p:tgtEl>
                                        <p:attrNameLst>
                                          <p:attrName>ppt_x</p:attrName>
                                        </p:attrNameLst>
                                      </p:cBhvr>
                                      <p:tavLst>
                                        <p:tav tm="0">
                                          <p:val>
                                            <p:strVal val="#ppt_x"/>
                                          </p:val>
                                        </p:tav>
                                        <p:tav tm="100000">
                                          <p:val>
                                            <p:strVal val="#ppt_x"/>
                                          </p:val>
                                        </p:tav>
                                      </p:tavLst>
                                    </p:anim>
                                    <p:anim calcmode="lin" valueType="num">
                                      <p:cBhvr>
                                        <p:cTn id="40" dur="900" decel="100000" fill="hold"/>
                                        <p:tgtEl>
                                          <p:spTgt spid="73"/>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3" grpId="0" animBg="1"/>
      <p:bldP spid="224" grpId="0" animBg="1"/>
      <p:bldP spid="225" grpId="0" animBg="1"/>
      <p:bldP spid="31" grpId="0"/>
      <p:bldP spid="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4352957" y="493003"/>
            <a:ext cx="4230694"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吸收线的</a:t>
            </a:r>
            <a:r>
              <a:rPr lang="zh-CN" altLang="en-US" sz="3200" dirty="0">
                <a:solidFill>
                  <a:schemeClr val="bg1">
                    <a:lumMod val="50000"/>
                  </a:schemeClr>
                </a:solidFill>
                <a:latin typeface="微软雅黑" panose="020B0503020204020204" pitchFamily="34" charset="-122"/>
                <a:ea typeface="微软雅黑" panose="020B0503020204020204" pitchFamily="34" charset="-122"/>
              </a:rPr>
              <a:t>应用</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4143940" y="991353"/>
            <a:ext cx="3888096" cy="216743"/>
            <a:chOff x="1115625" y="1012943"/>
            <a:chExt cx="3888096" cy="216743"/>
          </a:xfrm>
        </p:grpSpPr>
        <p:cxnSp>
          <p:nvCxnSpPr>
            <p:cNvPr id="41" name="直接连接符 40"/>
            <p:cNvCxnSpPr>
              <a:endCxn id="42"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43" name="组合 42"/>
          <p:cNvGrpSpPr/>
          <p:nvPr/>
        </p:nvGrpSpPr>
        <p:grpSpPr>
          <a:xfrm>
            <a:off x="3641724" y="402139"/>
            <a:ext cx="698864" cy="970731"/>
            <a:chOff x="6341433" y="526599"/>
            <a:chExt cx="729176" cy="1012835"/>
          </a:xfrm>
        </p:grpSpPr>
        <p:sp>
          <p:nvSpPr>
            <p:cNvPr id="44" name="等腰三角形 43"/>
            <p:cNvSpPr/>
            <p:nvPr/>
          </p:nvSpPr>
          <p:spPr>
            <a:xfrm rot="9562">
              <a:off x="6526736" y="59228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5" name="等腰三角形 44"/>
            <p:cNvSpPr/>
            <p:nvPr/>
          </p:nvSpPr>
          <p:spPr>
            <a:xfrm rot="3609046">
              <a:off x="6546912" y="72960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等腰三角形 45"/>
            <p:cNvSpPr/>
            <p:nvPr/>
          </p:nvSpPr>
          <p:spPr>
            <a:xfrm rot="7200000">
              <a:off x="6443303" y="82237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7" name="等腰三角形 46"/>
            <p:cNvSpPr/>
            <p:nvPr/>
          </p:nvSpPr>
          <p:spPr>
            <a:xfrm rot="3609046">
              <a:off x="6437781" y="91862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8" name="等腰三角形 47"/>
            <p:cNvSpPr/>
            <p:nvPr/>
          </p:nvSpPr>
          <p:spPr>
            <a:xfrm rot="7200000">
              <a:off x="6334172" y="1011392"/>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9" name="等腰三角形 48"/>
            <p:cNvSpPr/>
            <p:nvPr/>
          </p:nvSpPr>
          <p:spPr>
            <a:xfrm rot="3609046">
              <a:off x="6328031" y="1108720"/>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0" name="等腰三角形 49"/>
            <p:cNvSpPr/>
            <p:nvPr/>
          </p:nvSpPr>
          <p:spPr>
            <a:xfrm rot="3609046">
              <a:off x="6651840" y="54000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1" name="等腰三角形 50"/>
            <p:cNvSpPr/>
            <p:nvPr/>
          </p:nvSpPr>
          <p:spPr>
            <a:xfrm rot="1809046">
              <a:off x="6686893" y="791753"/>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2" name="等腰三角形 51"/>
            <p:cNvSpPr/>
            <p:nvPr/>
          </p:nvSpPr>
          <p:spPr>
            <a:xfrm rot="5400000">
              <a:off x="6643546" y="925525"/>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8" name="等腰三角形 87"/>
            <p:cNvSpPr/>
            <p:nvPr/>
          </p:nvSpPr>
          <p:spPr>
            <a:xfrm rot="1809046">
              <a:off x="6686893" y="1009620"/>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9" name="等腰三角形 88"/>
            <p:cNvSpPr/>
            <p:nvPr/>
          </p:nvSpPr>
          <p:spPr>
            <a:xfrm rot="5400000">
              <a:off x="6643546" y="114176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0" name="等腰三角形 89"/>
            <p:cNvSpPr/>
            <p:nvPr/>
          </p:nvSpPr>
          <p:spPr>
            <a:xfrm rot="1809046">
              <a:off x="6686893" y="1226357"/>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1" name="等腰三角形 90"/>
            <p:cNvSpPr/>
            <p:nvPr/>
          </p:nvSpPr>
          <p:spPr>
            <a:xfrm rot="5400000">
              <a:off x="6643546" y="135849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2" name="等腰三角形 91"/>
            <p:cNvSpPr/>
            <p:nvPr/>
          </p:nvSpPr>
          <p:spPr>
            <a:xfrm rot="1809046">
              <a:off x="6876271" y="90517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3" name="等腰三角形 92"/>
            <p:cNvSpPr/>
            <p:nvPr/>
          </p:nvSpPr>
          <p:spPr>
            <a:xfrm rot="19809562">
              <a:off x="6781798" y="1006407"/>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4" name="等腰三角形 93"/>
            <p:cNvSpPr/>
            <p:nvPr/>
          </p:nvSpPr>
          <p:spPr>
            <a:xfrm rot="1809046">
              <a:off x="6506547" y="111652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descr="logo2"/>
          <p:cNvPicPr>
            <a:picLocks noChangeAspect="1"/>
          </p:cNvPicPr>
          <p:nvPr userDrawn="1"/>
        </p:nvPicPr>
        <p:blipFill>
          <a:blip r:embed="rId1"/>
          <a:stretch>
            <a:fillRect/>
          </a:stretch>
        </p:blipFill>
        <p:spPr>
          <a:xfrm>
            <a:off x="445135" y="252095"/>
            <a:ext cx="1847215" cy="688975"/>
          </a:xfrm>
          <a:prstGeom prst="rect">
            <a:avLst/>
          </a:prstGeom>
        </p:spPr>
      </p:pic>
      <p:graphicFrame>
        <p:nvGraphicFramePr>
          <p:cNvPr id="6" name="表格 5"/>
          <p:cNvGraphicFramePr>
            <a:graphicFrameLocks noGrp="1"/>
          </p:cNvGraphicFramePr>
          <p:nvPr>
            <p:custDataLst>
              <p:tags r:id="rId2"/>
            </p:custDataLst>
          </p:nvPr>
        </p:nvGraphicFramePr>
        <p:xfrm>
          <a:off x="625475" y="2070735"/>
          <a:ext cx="10941050" cy="3058160"/>
        </p:xfrm>
        <a:graphic>
          <a:graphicData uri="http://schemas.openxmlformats.org/drawingml/2006/table">
            <a:tbl>
              <a:tblPr>
                <a:effectLst>
                  <a:outerShdw blurRad="63500" sx="102000" sy="102000" algn="ctr" rotWithShape="0">
                    <a:prstClr val="black">
                      <a:alpha val="40000"/>
                    </a:prstClr>
                  </a:outerShdw>
                </a:effectLst>
                <a:tableStyleId>{638B1855-1B75-4FBE-930C-398BA8C253C6}</a:tableStyleId>
              </a:tblPr>
              <a:tblGrid>
                <a:gridCol w="5470525"/>
                <a:gridCol w="5470525"/>
              </a:tblGrid>
              <a:tr h="436880">
                <a:tc>
                  <a:txBody>
                    <a:bodyPr/>
                    <a:p>
                      <a:r>
                        <a:rPr lang="zh-CN" altLang="en-US"/>
                        <a:t>光谱特征</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r>
                        <a:rPr lang="zh-CN" altLang="en-US"/>
                        <a:t>含义或物理解释</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36880">
                <a:tc>
                  <a:txBody>
                    <a:bodyPr/>
                    <a:p>
                      <a:r>
                        <a:rPr lang="zh-CN" altLang="en-US"/>
                        <a:t>吸收线的位置（波长）</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r>
                        <a:rPr lang="zh-CN" altLang="en-US"/>
                        <a:t>与原子的跃迁能级对应 → 元素种类</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36880">
                <a:tc>
                  <a:txBody>
                    <a:bodyPr/>
                    <a:p>
                      <a:r>
                        <a:rPr lang="zh-CN" altLang="en-US"/>
                        <a:t>吸收线的深度</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r>
                        <a:rPr lang="zh-CN" altLang="en-US"/>
                        <a:t>该跃迁下的光深（相关原子数目</a:t>
                      </a:r>
                      <a:r>
                        <a:rPr lang="en-US" altLang="zh-CN"/>
                        <a:t>+</a:t>
                      </a:r>
                      <a:r>
                        <a:rPr lang="zh-CN" altLang="en-US"/>
                        <a:t>跃迁概率）</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36880">
                <a:tc>
                  <a:txBody>
                    <a:bodyPr/>
                    <a:p>
                      <a:r>
                        <a:rPr lang="zh-CN" altLang="en-US"/>
                        <a:t>吸收线的宽度</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r>
                        <a:rPr lang="zh-CN" altLang="en-US"/>
                        <a:t>展宽效应（热、多普勒、压强展宽等）</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36880">
                <a:tc>
                  <a:txBody>
                    <a:bodyPr/>
                    <a:p>
                      <a:r>
                        <a:rPr lang="zh-CN" altLang="en-US"/>
                        <a:t>吸收线的形状</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r>
                        <a:rPr lang="zh-CN" altLang="en-US"/>
                        <a:t>吸收机制、是否饱和、是否叠加多个谱线</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36880">
                <a:tc>
                  <a:txBody>
                    <a:bodyPr/>
                    <a:p>
                      <a:r>
                        <a:rPr lang="zh-CN" altLang="en-US"/>
                        <a:t>移动（蓝移</a:t>
                      </a:r>
                      <a:r>
                        <a:rPr lang="en-US" altLang="zh-CN"/>
                        <a:t>/</a:t>
                      </a:r>
                      <a:r>
                        <a:rPr lang="zh-CN" altLang="en-US"/>
                        <a:t>红移）</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r>
                        <a:rPr lang="zh-CN" altLang="en-US"/>
                        <a:t>星体的径向速度（多普勒效应）</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36880">
                <a:tc>
                  <a:txBody>
                    <a:bodyPr/>
                    <a:p>
                      <a:r>
                        <a:rPr lang="zh-CN" altLang="en-US"/>
                        <a:t>时间变化</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r>
                        <a:rPr lang="zh-CN" altLang="en-US" dirty="0"/>
                        <a:t>活动恒星、大气扰动、爆发性事件</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8"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nvSpPr>
        <p:spPr>
          <a:xfrm>
            <a:off x="4772545" y="0"/>
            <a:ext cx="2639286" cy="419399"/>
          </a:xfrm>
          <a:prstGeom prst="rect">
            <a:avLst/>
          </a:prstGeom>
          <a:solidFill>
            <a:schemeClr val="bg1">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rgbClr val="E95454"/>
              </a:solidFill>
              <a:latin typeface="Calibri" panose="020F0502020204030204"/>
              <a:ea typeface="宋体" panose="02010600030101010101" pitchFamily="2" charset="-122"/>
            </a:endParaRPr>
          </a:p>
        </p:txBody>
      </p:sp>
      <p:sp>
        <p:nvSpPr>
          <p:cNvPr id="87" name="直角三角形 86"/>
          <p:cNvSpPr/>
          <p:nvPr/>
        </p:nvSpPr>
        <p:spPr>
          <a:xfrm rot="18900000">
            <a:off x="7407766" y="4724721"/>
            <a:ext cx="464690" cy="464690"/>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nvGrpSpPr>
          <p:cNvPr id="3" name="组合 2"/>
          <p:cNvGrpSpPr/>
          <p:nvPr/>
        </p:nvGrpSpPr>
        <p:grpSpPr>
          <a:xfrm>
            <a:off x="4283592" y="5025192"/>
            <a:ext cx="3663051" cy="2097566"/>
            <a:chOff x="3204446" y="1507488"/>
            <a:chExt cx="6075573" cy="3479044"/>
          </a:xfrm>
          <a:solidFill>
            <a:schemeClr val="bg1">
              <a:lumMod val="50000"/>
              <a:alpha val="80000"/>
            </a:schemeClr>
          </a:solidFill>
        </p:grpSpPr>
        <p:sp>
          <p:nvSpPr>
            <p:cNvPr id="27" name="直角三角形 26"/>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直角三角形 27"/>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7" name="直角三角形 36"/>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9" name="直角三角形 38"/>
            <p:cNvSpPr/>
            <p:nvPr/>
          </p:nvSpPr>
          <p:spPr>
            <a:xfrm rot="8100000">
              <a:off x="7122896" y="411865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0" name="直角三角形 39"/>
            <p:cNvSpPr/>
            <p:nvPr/>
          </p:nvSpPr>
          <p:spPr>
            <a:xfrm rot="8100000">
              <a:off x="8416019" y="412056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 name="直角三角形 4"/>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1" name="直角三角形 40"/>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2" name="直角三角形 41"/>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3" name="直角三角形 42"/>
            <p:cNvSpPr/>
            <p:nvPr/>
          </p:nvSpPr>
          <p:spPr>
            <a:xfrm rot="2700000">
              <a:off x="7761838" y="348598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直角三角形 45"/>
            <p:cNvSpPr/>
            <p:nvPr/>
          </p:nvSpPr>
          <p:spPr>
            <a:xfrm rot="13500000">
              <a:off x="7787655" y="348513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1" name="直角三角形 50"/>
            <p:cNvSpPr/>
            <p:nvPr/>
          </p:nvSpPr>
          <p:spPr>
            <a:xfrm rot="18900000">
              <a:off x="7120943" y="285595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2" name="直角三角形 51"/>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3" name="直角三角形 52"/>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5" name="直角三角形 54"/>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6" name="直角三角形 55"/>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7" name="直角三角形 56"/>
            <p:cNvSpPr/>
            <p:nvPr/>
          </p:nvSpPr>
          <p:spPr>
            <a:xfrm rot="8100000">
              <a:off x="7132703" y="282597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2" name="直角三角形 61"/>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8" name="直角三角形 67"/>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2" name="直角三角形 81"/>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8" name="直角三角形 87"/>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9" name="直角三角形 88"/>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91" name="直角三角形 90"/>
          <p:cNvSpPr/>
          <p:nvPr/>
        </p:nvSpPr>
        <p:spPr>
          <a:xfrm>
            <a:off x="2579303" y="5376070"/>
            <a:ext cx="464689" cy="464689"/>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9" name="文本框 28"/>
          <p:cNvSpPr txBox="1"/>
          <p:nvPr/>
        </p:nvSpPr>
        <p:spPr>
          <a:xfrm>
            <a:off x="4630420" y="786765"/>
            <a:ext cx="3124835" cy="1445260"/>
          </a:xfrm>
          <a:prstGeom prst="rect">
            <a:avLst/>
          </a:prstGeom>
          <a:noFill/>
        </p:spPr>
        <p:txBody>
          <a:bodyPr wrap="square" rtlCol="0">
            <a:spAutoFit/>
          </a:bodyPr>
          <a:lstStyle/>
          <a:p>
            <a:pPr algn="ctr"/>
            <a:r>
              <a:rPr lang="zh-CN" altLang="en-US" sz="8800" dirty="0">
                <a:latin typeface="+mj-ea"/>
                <a:ea typeface="+mj-ea"/>
                <a:sym typeface="华文细黑" panose="02010600040101010101" pitchFamily="2" charset="-122"/>
              </a:rPr>
              <a:t>摘要</a:t>
            </a:r>
            <a:endParaRPr lang="zh-CN" altLang="en-US" sz="8800" dirty="0">
              <a:latin typeface="+mj-ea"/>
              <a:ea typeface="+mj-ea"/>
              <a:sym typeface="华文细黑" panose="02010600040101010101" pitchFamily="2" charset="-122"/>
            </a:endParaRPr>
          </a:p>
        </p:txBody>
      </p:sp>
      <p:sp>
        <p:nvSpPr>
          <p:cNvPr id="30" name="文本框 29"/>
          <p:cNvSpPr txBox="1"/>
          <p:nvPr/>
        </p:nvSpPr>
        <p:spPr>
          <a:xfrm>
            <a:off x="2123373" y="2231720"/>
            <a:ext cx="8138293" cy="2091690"/>
          </a:xfrm>
          <a:prstGeom prst="rect">
            <a:avLst/>
          </a:prstGeom>
          <a:noFill/>
        </p:spPr>
        <p:txBody>
          <a:bodyPr wrap="square" rtlCol="0">
            <a:spAutoFit/>
          </a:bodyPr>
          <a:lstStyle/>
          <a:p>
            <a:pPr>
              <a:lnSpc>
                <a:spcPct val="130000"/>
              </a:lnSpc>
            </a:pPr>
            <a:r>
              <a:rPr lang="en-US" altLang="zh-CN" sz="2000">
                <a:solidFill>
                  <a:schemeClr val="tx2"/>
                </a:solidFill>
                <a:latin typeface="宋体" panose="02010600030101010101" pitchFamily="2" charset="-122"/>
                <a:ea typeface="宋体" panose="02010600030101010101" pitchFamily="2" charset="-122"/>
                <a:cs typeface="宋体" panose="02010600030101010101" pitchFamily="2" charset="-122"/>
              </a:rPr>
              <a:t>恒星光谱中存在各种原子的吸收线,这些吸收线是原子的核外电子跃迁所致,原子能级的粒子数密度会对此产生影响.本文假设恒星处于局部热平衡,其原子能级粒子数密度遵循玻尔兹曼分布,并根据玻尔兹曼分布计算各原子吸收线强度,得到等效宽度,与</a:t>
            </a:r>
            <a:r>
              <a:rPr lang="zh-CN" altLang="en-US" sz="2000">
                <a:solidFill>
                  <a:schemeClr val="tx2"/>
                </a:solidFill>
                <a:latin typeface="宋体" panose="02010600030101010101" pitchFamily="2" charset="-122"/>
                <a:ea typeface="宋体" panose="02010600030101010101" pitchFamily="2" charset="-122"/>
                <a:cs typeface="宋体" panose="02010600030101010101" pitchFamily="2" charset="-122"/>
              </a:rPr>
              <a:t>更完善的模型</a:t>
            </a:r>
            <a:r>
              <a:rPr lang="en-US" altLang="zh-CN" sz="2000">
                <a:solidFill>
                  <a:schemeClr val="tx2"/>
                </a:solidFill>
                <a:latin typeface="宋体" panose="02010600030101010101" pitchFamily="2" charset="-122"/>
                <a:ea typeface="宋体" panose="02010600030101010101" pitchFamily="2" charset="-122"/>
                <a:cs typeface="宋体" panose="02010600030101010101" pitchFamily="2" charset="-122"/>
              </a:rPr>
              <a:t>进行比较,分析差异来源,验证恒星中各原子能级粒子数分布是否遵循玻尔兹曼分布</a:t>
            </a:r>
            <a:r>
              <a:rPr lang="en-US" altLang="zh-CN" sz="2000" dirty="0">
                <a:solidFill>
                  <a:schemeClr val="tx2"/>
                </a:solidFill>
                <a:latin typeface="宋体" panose="02010600030101010101" pitchFamily="2" charset="-122"/>
                <a:ea typeface="宋体" panose="02010600030101010101" pitchFamily="2" charset="-122"/>
                <a:cs typeface="宋体" panose="02010600030101010101" pitchFamily="2" charset="-122"/>
              </a:rPr>
              <a:t>.</a:t>
            </a:r>
            <a:endParaRPr lang="en-US" altLang="zh-CN" sz="1200" dirty="0">
              <a:solidFill>
                <a:schemeClr val="tx2"/>
              </a:solidFill>
              <a:latin typeface="宋体" panose="02010600030101010101" pitchFamily="2" charset="-122"/>
              <a:ea typeface="宋体" panose="02010600030101010101" pitchFamily="2" charset="-122"/>
              <a:cs typeface="宋体" panose="02010600030101010101" pitchFamily="2" charset="-122"/>
            </a:endParaRPr>
          </a:p>
        </p:txBody>
      </p:sp>
      <p:sp>
        <p:nvSpPr>
          <p:cNvPr id="31" name="等腰三角形 24"/>
          <p:cNvSpPr/>
          <p:nvPr/>
        </p:nvSpPr>
        <p:spPr>
          <a:xfrm rot="16536394" flipV="1">
            <a:off x="1392914" y="1479873"/>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2" name="等腰三角形 26"/>
          <p:cNvSpPr/>
          <p:nvPr/>
        </p:nvSpPr>
        <p:spPr>
          <a:xfrm rot="1809046" flipV="1">
            <a:off x="10244387" y="4105458"/>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7" name="图片 6" descr="logo2"/>
          <p:cNvPicPr>
            <a:picLocks noChangeAspect="1"/>
          </p:cNvPicPr>
          <p:nvPr userDrawn="1"/>
        </p:nvPicPr>
        <p:blipFill>
          <a:blip r:embed="rId1"/>
          <a:stretch>
            <a:fillRect/>
          </a:stretch>
        </p:blipFill>
        <p:spPr>
          <a:xfrm>
            <a:off x="445135" y="252095"/>
            <a:ext cx="1847215" cy="688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35" presetClass="path" presetSubtype="0" decel="40000" fill="hold" grpId="1" nodeType="withEffect">
                                  <p:stCondLst>
                                    <p:cond delay="500"/>
                                  </p:stCondLst>
                                  <p:childTnLst>
                                    <p:animMotion origin="layout" path="M -0.05768 -0.00046 L 0.1931 0.15949 " pathEditMode="relative" rAng="0" ptsTypes="AA">
                                      <p:cBhvr>
                                        <p:cTn id="15" dur="750" spd="-100000" fill="hold"/>
                                        <p:tgtEl>
                                          <p:spTgt spid="91"/>
                                        </p:tgtEl>
                                        <p:attrNameLst>
                                          <p:attrName>ppt_x</p:attrName>
                                          <p:attrName>ppt_y</p:attrName>
                                        </p:attrNameLst>
                                      </p:cBhvr>
                                      <p:rCtr x="12539" y="7986"/>
                                    </p:animMotion>
                                  </p:childTnLst>
                                </p:cTn>
                              </p:par>
                              <p:par>
                                <p:cTn id="16" presetID="35" presetClass="path" presetSubtype="0" accel="40000" decel="40000" fill="hold" grpId="2" nodeType="withEffect">
                                  <p:stCondLst>
                                    <p:cond delay="1250"/>
                                  </p:stCondLst>
                                  <p:childTnLst>
                                    <p:animMotion origin="layout" path="M -0.05456 0.00024 L 0.0043 -0.00277 " pathEditMode="relative" rAng="0" ptsTypes="AA">
                                      <p:cBhvr>
                                        <p:cTn id="17" dur="750" fill="hold"/>
                                        <p:tgtEl>
                                          <p:spTgt spid="91"/>
                                        </p:tgtEl>
                                        <p:attrNameLst>
                                          <p:attrName>ppt_x</p:attrName>
                                          <p:attrName>ppt_y</p:attrName>
                                        </p:attrNameLst>
                                      </p:cBhvr>
                                      <p:rCtr x="2943" y="-162"/>
                                    </p:animMotion>
                                  </p:childTnLst>
                                </p:cTn>
                              </p:par>
                              <p:par>
                                <p:cTn id="18" presetID="10" presetClass="entr" presetSubtype="0" fill="hold" grpId="0" nodeType="withEffect">
                                  <p:stCondLst>
                                    <p:cond delay="50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par>
                                <p:cTn id="21" presetID="35" presetClass="path" presetSubtype="0" decel="40000" fill="hold" grpId="1" nodeType="withEffect">
                                  <p:stCondLst>
                                    <p:cond delay="500"/>
                                  </p:stCondLst>
                                  <p:childTnLst>
                                    <p:animMotion origin="layout" path="M -0.00169 -0.08936 L -0.04817 0.28055 " pathEditMode="relative" rAng="0" ptsTypes="AA">
                                      <p:cBhvr>
                                        <p:cTn id="22" dur="750" spd="-100000" fill="hold"/>
                                        <p:tgtEl>
                                          <p:spTgt spid="87"/>
                                        </p:tgtEl>
                                        <p:attrNameLst>
                                          <p:attrName>ppt_x</p:attrName>
                                          <p:attrName>ppt_y</p:attrName>
                                        </p:attrNameLst>
                                      </p:cBhvr>
                                      <p:rCtr x="-2331" y="18495"/>
                                    </p:animMotion>
                                  </p:childTnLst>
                                </p:cTn>
                              </p:par>
                              <p:par>
                                <p:cTn id="23" presetID="35" presetClass="path" presetSubtype="0" accel="40000" decel="40000" fill="hold" grpId="2" nodeType="withEffect">
                                  <p:stCondLst>
                                    <p:cond delay="1250"/>
                                  </p:stCondLst>
                                  <p:childTnLst>
                                    <p:animMotion origin="layout" path="M -0.00221 -0.08936 L -2.5E-6 4.81481E-6 " pathEditMode="relative" rAng="0" ptsTypes="AA">
                                      <p:cBhvr>
                                        <p:cTn id="24" dur="750" fill="hold"/>
                                        <p:tgtEl>
                                          <p:spTgt spid="87"/>
                                        </p:tgtEl>
                                        <p:attrNameLst>
                                          <p:attrName>ppt_x</p:attrName>
                                          <p:attrName>ppt_y</p:attrName>
                                        </p:attrNameLst>
                                      </p:cBhvr>
                                      <p:rCtr x="104" y="4468"/>
                                    </p:animMotion>
                                  </p:childTnLst>
                                </p:cTn>
                              </p:par>
                              <p:par>
                                <p:cTn id="25" presetID="2" presetClass="entr" presetSubtype="1" fill="hold" grpId="0" nodeType="withEffect">
                                  <p:stCondLst>
                                    <p:cond delay="125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500" fill="hold"/>
                                        <p:tgtEl>
                                          <p:spTgt spid="92"/>
                                        </p:tgtEl>
                                        <p:attrNameLst>
                                          <p:attrName>ppt_x</p:attrName>
                                        </p:attrNameLst>
                                      </p:cBhvr>
                                      <p:tavLst>
                                        <p:tav tm="0">
                                          <p:val>
                                            <p:strVal val="#ppt_x"/>
                                          </p:val>
                                        </p:tav>
                                        <p:tav tm="100000">
                                          <p:val>
                                            <p:strVal val="#ppt_x"/>
                                          </p:val>
                                        </p:tav>
                                      </p:tavLst>
                                    </p:anim>
                                    <p:anim calcmode="lin" valueType="num">
                                      <p:cBhvr additive="base">
                                        <p:cTn id="28" dur="500" fill="hold"/>
                                        <p:tgtEl>
                                          <p:spTgt spid="92"/>
                                        </p:tgtEl>
                                        <p:attrNameLst>
                                          <p:attrName>ppt_y</p:attrName>
                                        </p:attrNameLst>
                                      </p:cBhvr>
                                      <p:tavLst>
                                        <p:tav tm="0">
                                          <p:val>
                                            <p:strVal val="0-#ppt_h/2"/>
                                          </p:val>
                                        </p:tav>
                                        <p:tav tm="100000">
                                          <p:val>
                                            <p:strVal val="#ppt_y"/>
                                          </p:val>
                                        </p:tav>
                                      </p:tavLst>
                                    </p:anim>
                                  </p:childTnLst>
                                </p:cTn>
                              </p:par>
                              <p:par>
                                <p:cTn id="29" presetID="53" presetClass="entr" presetSubtype="528" fill="hold" grpId="0" nodeType="withEffect">
                                  <p:stCondLst>
                                    <p:cond delay="125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1000"/>
                                        <p:tgtEl>
                                          <p:spTgt spid="30"/>
                                        </p:tgtEl>
                                      </p:cBhvr>
                                    </p:animEffect>
                                  </p:childTnLst>
                                </p:cTn>
                              </p:par>
                            </p:childTnLst>
                          </p:cTn>
                        </p:par>
                        <p:par>
                          <p:cTn id="40" fill="hold">
                            <p:stCondLst>
                              <p:cond delay="1500"/>
                            </p:stCondLst>
                            <p:childTnLst>
                              <p:par>
                                <p:cTn id="41" presetID="53" presetClass="entr" presetSubtype="16"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500" fill="hold"/>
                                        <p:tgtEl>
                                          <p:spTgt spid="32"/>
                                        </p:tgtEl>
                                        <p:attrNameLst>
                                          <p:attrName>ppt_w</p:attrName>
                                        </p:attrNameLst>
                                      </p:cBhvr>
                                      <p:tavLst>
                                        <p:tav tm="0">
                                          <p:val>
                                            <p:fltVal val="0"/>
                                          </p:val>
                                        </p:tav>
                                        <p:tav tm="100000">
                                          <p:val>
                                            <p:strVal val="#ppt_w"/>
                                          </p:val>
                                        </p:tav>
                                      </p:tavLst>
                                    </p:anim>
                                    <p:anim calcmode="lin" valueType="num">
                                      <p:cBhvr>
                                        <p:cTn id="49" dur="500" fill="hold"/>
                                        <p:tgtEl>
                                          <p:spTgt spid="32"/>
                                        </p:tgtEl>
                                        <p:attrNameLst>
                                          <p:attrName>ppt_h</p:attrName>
                                        </p:attrNameLst>
                                      </p:cBhvr>
                                      <p:tavLst>
                                        <p:tav tm="0">
                                          <p:val>
                                            <p:fltVal val="0"/>
                                          </p:val>
                                        </p:tav>
                                        <p:tav tm="100000">
                                          <p:val>
                                            <p:strVal val="#ppt_h"/>
                                          </p:val>
                                        </p:tav>
                                      </p:tavLst>
                                    </p:anim>
                                    <p:animEffect transition="in" filter="fade">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87" grpId="0" animBg="1"/>
      <p:bldP spid="87" grpId="1" animBg="1"/>
      <p:bldP spid="87" grpId="2" animBg="1"/>
      <p:bldP spid="91" grpId="0" animBg="1"/>
      <p:bldP spid="91" grpId="1" animBg="1"/>
      <p:bldP spid="91" grpId="2" animBg="1"/>
      <p:bldP spid="29" grpId="0"/>
      <p:bldP spid="30" grpId="0"/>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4352957" y="493003"/>
            <a:ext cx="4230694"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吸收线的</a:t>
            </a:r>
            <a:r>
              <a:rPr lang="zh-CN" altLang="en-US" sz="3200" dirty="0">
                <a:solidFill>
                  <a:schemeClr val="bg1">
                    <a:lumMod val="50000"/>
                  </a:schemeClr>
                </a:solidFill>
                <a:latin typeface="微软雅黑" panose="020B0503020204020204" pitchFamily="34" charset="-122"/>
                <a:ea typeface="微软雅黑" panose="020B0503020204020204" pitchFamily="34" charset="-122"/>
              </a:rPr>
              <a:t>应用</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4143940" y="991353"/>
            <a:ext cx="3888096" cy="216743"/>
            <a:chOff x="1115625" y="1012943"/>
            <a:chExt cx="3888096" cy="216743"/>
          </a:xfrm>
        </p:grpSpPr>
        <p:cxnSp>
          <p:nvCxnSpPr>
            <p:cNvPr id="41" name="直接连接符 40"/>
            <p:cNvCxnSpPr>
              <a:endCxn id="42"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43" name="组合 42"/>
          <p:cNvGrpSpPr/>
          <p:nvPr/>
        </p:nvGrpSpPr>
        <p:grpSpPr>
          <a:xfrm>
            <a:off x="3641724" y="402139"/>
            <a:ext cx="698864" cy="970731"/>
            <a:chOff x="6341433" y="526599"/>
            <a:chExt cx="729176" cy="1012835"/>
          </a:xfrm>
        </p:grpSpPr>
        <p:sp>
          <p:nvSpPr>
            <p:cNvPr id="44" name="等腰三角形 43"/>
            <p:cNvSpPr/>
            <p:nvPr/>
          </p:nvSpPr>
          <p:spPr>
            <a:xfrm rot="9562">
              <a:off x="6526736" y="59228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5" name="等腰三角形 44"/>
            <p:cNvSpPr/>
            <p:nvPr/>
          </p:nvSpPr>
          <p:spPr>
            <a:xfrm rot="3609046">
              <a:off x="6546912" y="72960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等腰三角形 45"/>
            <p:cNvSpPr/>
            <p:nvPr/>
          </p:nvSpPr>
          <p:spPr>
            <a:xfrm rot="7200000">
              <a:off x="6443303" y="82237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7" name="等腰三角形 46"/>
            <p:cNvSpPr/>
            <p:nvPr/>
          </p:nvSpPr>
          <p:spPr>
            <a:xfrm rot="3609046">
              <a:off x="6437781" y="91862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8" name="等腰三角形 47"/>
            <p:cNvSpPr/>
            <p:nvPr/>
          </p:nvSpPr>
          <p:spPr>
            <a:xfrm rot="7200000">
              <a:off x="6334172" y="1011392"/>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9" name="等腰三角形 48"/>
            <p:cNvSpPr/>
            <p:nvPr/>
          </p:nvSpPr>
          <p:spPr>
            <a:xfrm rot="3609046">
              <a:off x="6328031" y="1108720"/>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0" name="等腰三角形 49"/>
            <p:cNvSpPr/>
            <p:nvPr/>
          </p:nvSpPr>
          <p:spPr>
            <a:xfrm rot="3609046">
              <a:off x="6651840" y="54000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1" name="等腰三角形 50"/>
            <p:cNvSpPr/>
            <p:nvPr/>
          </p:nvSpPr>
          <p:spPr>
            <a:xfrm rot="1809046">
              <a:off x="6686893" y="791753"/>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2" name="等腰三角形 51"/>
            <p:cNvSpPr/>
            <p:nvPr/>
          </p:nvSpPr>
          <p:spPr>
            <a:xfrm rot="5400000">
              <a:off x="6643546" y="925525"/>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8" name="等腰三角形 87"/>
            <p:cNvSpPr/>
            <p:nvPr/>
          </p:nvSpPr>
          <p:spPr>
            <a:xfrm rot="1809046">
              <a:off x="6686893" y="1009620"/>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9" name="等腰三角形 88"/>
            <p:cNvSpPr/>
            <p:nvPr/>
          </p:nvSpPr>
          <p:spPr>
            <a:xfrm rot="5400000">
              <a:off x="6643546" y="114176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0" name="等腰三角形 89"/>
            <p:cNvSpPr/>
            <p:nvPr/>
          </p:nvSpPr>
          <p:spPr>
            <a:xfrm rot="1809046">
              <a:off x="6686893" y="1226357"/>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1" name="等腰三角形 90"/>
            <p:cNvSpPr/>
            <p:nvPr/>
          </p:nvSpPr>
          <p:spPr>
            <a:xfrm rot="5400000">
              <a:off x="6643546" y="135849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2" name="等腰三角形 91"/>
            <p:cNvSpPr/>
            <p:nvPr/>
          </p:nvSpPr>
          <p:spPr>
            <a:xfrm rot="1809046">
              <a:off x="6876271" y="90517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3" name="等腰三角形 92"/>
            <p:cNvSpPr/>
            <p:nvPr/>
          </p:nvSpPr>
          <p:spPr>
            <a:xfrm rot="19809562">
              <a:off x="6781798" y="1006407"/>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4" name="等腰三角形 93"/>
            <p:cNvSpPr/>
            <p:nvPr/>
          </p:nvSpPr>
          <p:spPr>
            <a:xfrm rot="1809046">
              <a:off x="6506547" y="111652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图片 1" descr="logo2"/>
          <p:cNvPicPr>
            <a:picLocks noChangeAspect="1"/>
          </p:cNvPicPr>
          <p:nvPr userDrawn="1"/>
        </p:nvPicPr>
        <p:blipFill>
          <a:blip r:embed="rId1"/>
          <a:stretch>
            <a:fillRect/>
          </a:stretch>
        </p:blipFill>
        <p:spPr>
          <a:xfrm>
            <a:off x="445135" y="252095"/>
            <a:ext cx="1847215" cy="688975"/>
          </a:xfrm>
          <a:prstGeom prst="rect">
            <a:avLst/>
          </a:prstGeom>
        </p:spPr>
      </p:pic>
      <p:pic>
        <p:nvPicPr>
          <p:cNvPr id="3" name="图片 2"/>
          <p:cNvPicPr>
            <a:picLocks noChangeAspect="1"/>
          </p:cNvPicPr>
          <p:nvPr/>
        </p:nvPicPr>
        <p:blipFill>
          <a:blip r:embed="rId2"/>
          <a:stretch>
            <a:fillRect/>
          </a:stretch>
        </p:blipFill>
        <p:spPr>
          <a:xfrm>
            <a:off x="0" y="1762125"/>
            <a:ext cx="5653405" cy="4058920"/>
          </a:xfrm>
          <a:prstGeom prst="rect">
            <a:avLst/>
          </a:prstGeom>
        </p:spPr>
      </p:pic>
      <p:pic>
        <p:nvPicPr>
          <p:cNvPr id="12" name="C9F754DE-2CAD-44b6-B708-469DEB6407EB-1" descr="wpp"/>
          <p:cNvPicPr>
            <a:picLocks noChangeAspect="1"/>
          </p:cNvPicPr>
          <p:nvPr/>
        </p:nvPicPr>
        <p:blipFill>
          <a:blip r:embed="rId3"/>
          <a:stretch>
            <a:fillRect/>
          </a:stretch>
        </p:blipFill>
        <p:spPr>
          <a:xfrm>
            <a:off x="5353050" y="1329690"/>
            <a:ext cx="6962775" cy="4905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8"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C:\Users\DELL\Pictures\云南大学\timg (1).jpgtimg (1)"/>
          <p:cNvPicPr>
            <a:picLocks noGrp="1" noChangeAspect="1"/>
          </p:cNvPicPr>
          <p:nvPr>
            <p:ph type="pic" sz="quarter" idx="13"/>
          </p:nvPr>
        </p:nvPicPr>
        <p:blipFill>
          <a:blip r:embed="rId1"/>
          <a:srcRect/>
          <a:stretch>
            <a:fillRect/>
          </a:stretch>
        </p:blipFill>
        <p:spPr>
          <a:xfrm>
            <a:off x="6845994" y="1"/>
            <a:ext cx="4580890" cy="3056283"/>
          </a:xfrm>
        </p:spPr>
      </p:pic>
      <p:grpSp>
        <p:nvGrpSpPr>
          <p:cNvPr id="58" name="组合 57"/>
          <p:cNvGrpSpPr/>
          <p:nvPr/>
        </p:nvGrpSpPr>
        <p:grpSpPr>
          <a:xfrm>
            <a:off x="1546790" y="1821298"/>
            <a:ext cx="3888096" cy="216743"/>
            <a:chOff x="1115625" y="1012943"/>
            <a:chExt cx="3888096" cy="216743"/>
          </a:xfrm>
        </p:grpSpPr>
        <p:cxnSp>
          <p:nvCxnSpPr>
            <p:cNvPr id="59" name="直接连接符 58"/>
            <p:cNvCxnSpPr>
              <a:endCxn id="60"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0" name="等腰三角形 59"/>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63" name="组合 62"/>
          <p:cNvGrpSpPr/>
          <p:nvPr/>
        </p:nvGrpSpPr>
        <p:grpSpPr>
          <a:xfrm>
            <a:off x="1044574" y="1232084"/>
            <a:ext cx="698864" cy="970731"/>
            <a:chOff x="6341433" y="526599"/>
            <a:chExt cx="729176" cy="1012835"/>
          </a:xfrm>
        </p:grpSpPr>
        <p:sp>
          <p:nvSpPr>
            <p:cNvPr id="64" name="等腰三角形 63"/>
            <p:cNvSpPr/>
            <p:nvPr/>
          </p:nvSpPr>
          <p:spPr>
            <a:xfrm rot="9562">
              <a:off x="6526736" y="59228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5" name="等腰三角形 64"/>
            <p:cNvSpPr/>
            <p:nvPr/>
          </p:nvSpPr>
          <p:spPr>
            <a:xfrm rot="3609046">
              <a:off x="6546912" y="72960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6" name="等腰三角形 65"/>
            <p:cNvSpPr/>
            <p:nvPr/>
          </p:nvSpPr>
          <p:spPr>
            <a:xfrm rot="7200000">
              <a:off x="6443303" y="82237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7" name="等腰三角形 76"/>
            <p:cNvSpPr/>
            <p:nvPr/>
          </p:nvSpPr>
          <p:spPr>
            <a:xfrm rot="3609046">
              <a:off x="6437781" y="91862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8" name="等腰三角形 77"/>
            <p:cNvSpPr/>
            <p:nvPr/>
          </p:nvSpPr>
          <p:spPr>
            <a:xfrm rot="7200000">
              <a:off x="6334172" y="1011392"/>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9" name="等腰三角形 78"/>
            <p:cNvSpPr/>
            <p:nvPr/>
          </p:nvSpPr>
          <p:spPr>
            <a:xfrm rot="3609046">
              <a:off x="6328031" y="1108720"/>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0" name="等腰三角形 79"/>
            <p:cNvSpPr/>
            <p:nvPr/>
          </p:nvSpPr>
          <p:spPr>
            <a:xfrm rot="3609046">
              <a:off x="6651840" y="54000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1" name="等腰三角形 80"/>
            <p:cNvSpPr/>
            <p:nvPr/>
          </p:nvSpPr>
          <p:spPr>
            <a:xfrm rot="1809046">
              <a:off x="6686893" y="791753"/>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2" name="等腰三角形 81"/>
            <p:cNvSpPr/>
            <p:nvPr/>
          </p:nvSpPr>
          <p:spPr>
            <a:xfrm rot="5400000">
              <a:off x="6643546" y="925525"/>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3" name="等腰三角形 82"/>
            <p:cNvSpPr/>
            <p:nvPr/>
          </p:nvSpPr>
          <p:spPr>
            <a:xfrm rot="1809046">
              <a:off x="6686893" y="1009620"/>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4" name="等腰三角形 83"/>
            <p:cNvSpPr/>
            <p:nvPr/>
          </p:nvSpPr>
          <p:spPr>
            <a:xfrm rot="5400000">
              <a:off x="6643546" y="114176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5" name="等腰三角形 84"/>
            <p:cNvSpPr/>
            <p:nvPr/>
          </p:nvSpPr>
          <p:spPr>
            <a:xfrm rot="1809046">
              <a:off x="6686893" y="1226357"/>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6" name="等腰三角形 85"/>
            <p:cNvSpPr/>
            <p:nvPr/>
          </p:nvSpPr>
          <p:spPr>
            <a:xfrm rot="5400000">
              <a:off x="6643546" y="135849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7" name="等腰三角形 86"/>
            <p:cNvSpPr/>
            <p:nvPr/>
          </p:nvSpPr>
          <p:spPr>
            <a:xfrm rot="1809046">
              <a:off x="6876271" y="905178"/>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8" name="等腰三角形 87"/>
            <p:cNvSpPr/>
            <p:nvPr/>
          </p:nvSpPr>
          <p:spPr>
            <a:xfrm rot="19809562">
              <a:off x="6781798" y="1006407"/>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9" name="等腰三角形 88"/>
            <p:cNvSpPr/>
            <p:nvPr/>
          </p:nvSpPr>
          <p:spPr>
            <a:xfrm rot="1809046">
              <a:off x="6506547" y="1116521"/>
              <a:ext cx="194338" cy="167533"/>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3" name="图片 2" descr="logo2"/>
          <p:cNvPicPr>
            <a:picLocks noChangeAspect="1"/>
          </p:cNvPicPr>
          <p:nvPr userDrawn="1"/>
        </p:nvPicPr>
        <p:blipFill>
          <a:blip r:embed="rId2"/>
          <a:stretch>
            <a:fillRect/>
          </a:stretch>
        </p:blipFill>
        <p:spPr>
          <a:xfrm>
            <a:off x="445135" y="252095"/>
            <a:ext cx="1847215" cy="688975"/>
          </a:xfrm>
          <a:prstGeom prst="rect">
            <a:avLst/>
          </a:prstGeom>
        </p:spPr>
      </p:pic>
      <p:sp>
        <p:nvSpPr>
          <p:cNvPr id="5" name="文本框 4"/>
          <p:cNvSpPr txBox="1"/>
          <p:nvPr/>
        </p:nvSpPr>
        <p:spPr>
          <a:xfrm>
            <a:off x="1408430" y="2603500"/>
            <a:ext cx="4462145" cy="3138170"/>
          </a:xfrm>
          <a:prstGeom prst="rect">
            <a:avLst/>
          </a:prstGeom>
          <a:noFill/>
        </p:spPr>
        <p:txBody>
          <a:bodyPr wrap="square" rtlCol="0">
            <a:spAutoFit/>
          </a:bodyPr>
          <a:p>
            <a:r>
              <a:rPr lang="zh-CN" altLang="en-US"/>
              <a:t>设计本次实验的初衷在于我们小组成员本学期学习了《热力学与统计物理》，在该门课中老师向我们强调了玻尔兹曼分布在未来天文研究中的重要性，因此想结合两门课，在理论基础上加入数值模拟，巩固学习内容。</a:t>
            </a:r>
            <a:endParaRPr lang="zh-CN" altLang="en-US"/>
          </a:p>
          <a:p>
            <a:r>
              <a:rPr lang="zh-CN" altLang="en-US"/>
              <a:t>本实验中，我们基于玻尔兹曼分布给出氢原子能级粒子数密度分布，给出吸收线强度与粒子数密度和跃迁概率的关系，并用代码模拟不同温度的恒星的谱线，与实际观测对比进而验证代码的</a:t>
            </a:r>
            <a:r>
              <a:rPr lang="zh-CN" altLang="en-US"/>
              <a:t>可行性。</a:t>
            </a:r>
            <a:endParaRPr lang="zh-CN" altLang="en-US"/>
          </a:p>
        </p:txBody>
      </p:sp>
      <p:sp>
        <p:nvSpPr>
          <p:cNvPr id="8" name="文本框 7"/>
          <p:cNvSpPr txBox="1"/>
          <p:nvPr/>
        </p:nvSpPr>
        <p:spPr>
          <a:xfrm>
            <a:off x="1954530" y="1477645"/>
            <a:ext cx="1984375" cy="521970"/>
          </a:xfrm>
          <a:prstGeom prst="rect">
            <a:avLst/>
          </a:prstGeom>
          <a:noFill/>
        </p:spPr>
        <p:txBody>
          <a:bodyPr wrap="square" rtlCol="0">
            <a:spAutoFit/>
          </a:bodyPr>
          <a:p>
            <a:r>
              <a:rPr lang="zh-CN" altLang="en-US" sz="2800"/>
              <a:t>总结与展望</a:t>
            </a:r>
            <a:endParaRPr lang="zh-CN" altLang="en-US" sz="2800"/>
          </a:p>
        </p:txBody>
      </p:sp>
    </p:spTree>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down)">
                                      <p:cBhvr>
                                        <p:cTn id="7" dur="500"/>
                                        <p:tgtEl>
                                          <p:spTgt spid="63"/>
                                        </p:tgtEl>
                                      </p:cBhvr>
                                    </p:animEffect>
                                  </p:childTnLst>
                                </p:cTn>
                              </p:par>
                              <p:par>
                                <p:cTn id="8" presetID="22" presetClass="entr" presetSubtype="8"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3760317" y="-7316"/>
            <a:ext cx="8422436" cy="6865316"/>
          </a:xfrm>
          <a:custGeom>
            <a:avLst/>
            <a:gdLst>
              <a:gd name="connsiteX0" fmla="*/ 0 w 4169664"/>
              <a:gd name="connsiteY0" fmla="*/ 0 h 6858000"/>
              <a:gd name="connsiteX1" fmla="*/ 4169664 w 4169664"/>
              <a:gd name="connsiteY1" fmla="*/ 0 h 6858000"/>
              <a:gd name="connsiteX2" fmla="*/ 4169664 w 4169664"/>
              <a:gd name="connsiteY2" fmla="*/ 6858000 h 6858000"/>
              <a:gd name="connsiteX3" fmla="*/ 0 w 4169664"/>
              <a:gd name="connsiteY3" fmla="*/ 6858000 h 6858000"/>
              <a:gd name="connsiteX4" fmla="*/ 0 w 4169664"/>
              <a:gd name="connsiteY4" fmla="*/ 0 h 6858000"/>
              <a:gd name="connsiteX0-1" fmla="*/ 1463040 w 4169664"/>
              <a:gd name="connsiteY0-2" fmla="*/ 58521 h 6858000"/>
              <a:gd name="connsiteX1-3" fmla="*/ 4169664 w 4169664"/>
              <a:gd name="connsiteY1-4" fmla="*/ 0 h 6858000"/>
              <a:gd name="connsiteX2-5" fmla="*/ 4169664 w 4169664"/>
              <a:gd name="connsiteY2-6" fmla="*/ 6858000 h 6858000"/>
              <a:gd name="connsiteX3-7" fmla="*/ 0 w 4169664"/>
              <a:gd name="connsiteY3-8" fmla="*/ 6858000 h 6858000"/>
              <a:gd name="connsiteX4-9" fmla="*/ 1463040 w 4169664"/>
              <a:gd name="connsiteY4-10" fmla="*/ 58521 h 6858000"/>
              <a:gd name="connsiteX0-11" fmla="*/ 1814170 w 4169664"/>
              <a:gd name="connsiteY0-12" fmla="*/ 0 h 6865316"/>
              <a:gd name="connsiteX1-13" fmla="*/ 4169664 w 4169664"/>
              <a:gd name="connsiteY1-14" fmla="*/ 7316 h 6865316"/>
              <a:gd name="connsiteX2-15" fmla="*/ 4169664 w 4169664"/>
              <a:gd name="connsiteY2-16" fmla="*/ 6865316 h 6865316"/>
              <a:gd name="connsiteX3-17" fmla="*/ 0 w 4169664"/>
              <a:gd name="connsiteY3-18" fmla="*/ 6865316 h 6865316"/>
              <a:gd name="connsiteX4-19" fmla="*/ 1814170 w 4169664"/>
              <a:gd name="connsiteY4-20" fmla="*/ 0 h 6865316"/>
              <a:gd name="connsiteX0-21" fmla="*/ 5091380 w 7446874"/>
              <a:gd name="connsiteY0-22" fmla="*/ 0 h 6865316"/>
              <a:gd name="connsiteX1-23" fmla="*/ 7446874 w 7446874"/>
              <a:gd name="connsiteY1-24" fmla="*/ 7316 h 6865316"/>
              <a:gd name="connsiteX2-25" fmla="*/ 7446874 w 7446874"/>
              <a:gd name="connsiteY2-26" fmla="*/ 6865316 h 6865316"/>
              <a:gd name="connsiteX3-27" fmla="*/ 0 w 7446874"/>
              <a:gd name="connsiteY3-28" fmla="*/ 6858000 h 6865316"/>
              <a:gd name="connsiteX4-29" fmla="*/ 5091380 w 7446874"/>
              <a:gd name="connsiteY4-30" fmla="*/ 0 h 68653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46874" h="6865316">
                <a:moveTo>
                  <a:pt x="5091380" y="0"/>
                </a:moveTo>
                <a:lnTo>
                  <a:pt x="7446874" y="7316"/>
                </a:lnTo>
                <a:lnTo>
                  <a:pt x="7446874" y="6865316"/>
                </a:lnTo>
                <a:lnTo>
                  <a:pt x="0" y="6858000"/>
                </a:lnTo>
                <a:lnTo>
                  <a:pt x="5091380" y="0"/>
                </a:lnTo>
                <a:close/>
              </a:path>
            </a:pathLst>
          </a:cu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6" name="Rectangle 5"/>
          <p:cNvSpPr/>
          <p:nvPr/>
        </p:nvSpPr>
        <p:spPr>
          <a:xfrm>
            <a:off x="4744163" y="-7316"/>
            <a:ext cx="7445905" cy="6865316"/>
          </a:xfrm>
          <a:custGeom>
            <a:avLst/>
            <a:gdLst>
              <a:gd name="connsiteX0" fmla="*/ 0 w 4169664"/>
              <a:gd name="connsiteY0" fmla="*/ 0 h 6858000"/>
              <a:gd name="connsiteX1" fmla="*/ 4169664 w 4169664"/>
              <a:gd name="connsiteY1" fmla="*/ 0 h 6858000"/>
              <a:gd name="connsiteX2" fmla="*/ 4169664 w 4169664"/>
              <a:gd name="connsiteY2" fmla="*/ 6858000 h 6858000"/>
              <a:gd name="connsiteX3" fmla="*/ 0 w 4169664"/>
              <a:gd name="connsiteY3" fmla="*/ 6858000 h 6858000"/>
              <a:gd name="connsiteX4" fmla="*/ 0 w 4169664"/>
              <a:gd name="connsiteY4" fmla="*/ 0 h 6858000"/>
              <a:gd name="connsiteX0-1" fmla="*/ 1463040 w 4169664"/>
              <a:gd name="connsiteY0-2" fmla="*/ 58521 h 6858000"/>
              <a:gd name="connsiteX1-3" fmla="*/ 4169664 w 4169664"/>
              <a:gd name="connsiteY1-4" fmla="*/ 0 h 6858000"/>
              <a:gd name="connsiteX2-5" fmla="*/ 4169664 w 4169664"/>
              <a:gd name="connsiteY2-6" fmla="*/ 6858000 h 6858000"/>
              <a:gd name="connsiteX3-7" fmla="*/ 0 w 4169664"/>
              <a:gd name="connsiteY3-8" fmla="*/ 6858000 h 6858000"/>
              <a:gd name="connsiteX4-9" fmla="*/ 1463040 w 4169664"/>
              <a:gd name="connsiteY4-10" fmla="*/ 58521 h 6858000"/>
              <a:gd name="connsiteX0-11" fmla="*/ 1814170 w 4169664"/>
              <a:gd name="connsiteY0-12" fmla="*/ 0 h 6865316"/>
              <a:gd name="connsiteX1-13" fmla="*/ 4169664 w 4169664"/>
              <a:gd name="connsiteY1-14" fmla="*/ 7316 h 6865316"/>
              <a:gd name="connsiteX2-15" fmla="*/ 4169664 w 4169664"/>
              <a:gd name="connsiteY2-16" fmla="*/ 6865316 h 6865316"/>
              <a:gd name="connsiteX3-17" fmla="*/ 0 w 4169664"/>
              <a:gd name="connsiteY3-18" fmla="*/ 6865316 h 6865316"/>
              <a:gd name="connsiteX4-19" fmla="*/ 1814170 w 4169664"/>
              <a:gd name="connsiteY4-20" fmla="*/ 0 h 6865316"/>
              <a:gd name="connsiteX0-21" fmla="*/ 5091380 w 7446874"/>
              <a:gd name="connsiteY0-22" fmla="*/ 0 h 6865316"/>
              <a:gd name="connsiteX1-23" fmla="*/ 7446874 w 7446874"/>
              <a:gd name="connsiteY1-24" fmla="*/ 7316 h 6865316"/>
              <a:gd name="connsiteX2-25" fmla="*/ 7446874 w 7446874"/>
              <a:gd name="connsiteY2-26" fmla="*/ 6865316 h 6865316"/>
              <a:gd name="connsiteX3-27" fmla="*/ 0 w 7446874"/>
              <a:gd name="connsiteY3-28" fmla="*/ 6858000 h 6865316"/>
              <a:gd name="connsiteX4-29" fmla="*/ 5091380 w 7446874"/>
              <a:gd name="connsiteY4-30" fmla="*/ 0 h 68653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46874" h="6865316">
                <a:moveTo>
                  <a:pt x="5091380" y="0"/>
                </a:moveTo>
                <a:lnTo>
                  <a:pt x="7446874" y="7316"/>
                </a:lnTo>
                <a:lnTo>
                  <a:pt x="7446874" y="6865316"/>
                </a:lnTo>
                <a:lnTo>
                  <a:pt x="0" y="6858000"/>
                </a:lnTo>
                <a:lnTo>
                  <a:pt x="5091380"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47" name="文本框 46"/>
          <p:cNvSpPr txBox="1"/>
          <p:nvPr/>
        </p:nvSpPr>
        <p:spPr>
          <a:xfrm>
            <a:off x="450850" y="1978025"/>
            <a:ext cx="4406265" cy="3692525"/>
          </a:xfrm>
          <a:prstGeom prst="rect">
            <a:avLst/>
          </a:prstGeom>
          <a:noFill/>
        </p:spPr>
        <p:txBody>
          <a:bodyPr wrap="square" rtlCol="0">
            <a:spAutoFit/>
          </a:bodyPr>
          <a:lstStyle/>
          <a:p>
            <a:pPr>
              <a:lnSpc>
                <a:spcPct val="130000"/>
              </a:lnSpc>
            </a:pPr>
            <a:r>
              <a:rPr lang="zh-CN" altLang="en-US" sz="2000">
                <a:solidFill>
                  <a:schemeClr val="bg1"/>
                </a:solidFill>
                <a:sym typeface="+mn-ea"/>
              </a:rPr>
              <a:t>为了更准确地分析恒星吸收线，我们需要借助先进的技术手段。模型拟合是其中的重要方法，通过将合成光谱与实际观测光谱进行对比，考虑局部热动平衡（LTE）或非 LTE 效应，不断调整模型参数，以获得更符合实际情况的恒星物理参数。在模型中加入更多种元素的参数，或许能改善模拟的谱型与实际观测的谱型的偏差。</a:t>
            </a:r>
            <a:endParaRPr lang="zh-CN" altLang="en-US" sz="2000">
              <a:solidFill>
                <a:schemeClr val="bg1"/>
              </a:solidFill>
              <a:sym typeface="+mn-ea"/>
            </a:endParaRPr>
          </a:p>
        </p:txBody>
      </p:sp>
      <p:sp>
        <p:nvSpPr>
          <p:cNvPr id="8" name="矩形 7"/>
          <p:cNvSpPr/>
          <p:nvPr/>
        </p:nvSpPr>
        <p:spPr>
          <a:xfrm>
            <a:off x="789328" y="1082588"/>
            <a:ext cx="2392114" cy="583565"/>
          </a:xfrm>
          <a:prstGeom prst="rect">
            <a:avLst/>
          </a:prstGeom>
          <a:noFill/>
        </p:spPr>
        <p:txBody>
          <a:bodyPr wrap="square">
            <a:spAutoFit/>
          </a:bodyPr>
          <a:lstStyle/>
          <a:p>
            <a:pPr algn="ctr"/>
            <a:r>
              <a:rPr kumimoji="1" lang="zh-CN" altLang="en-US" sz="3200" spc="600" dirty="0">
                <a:solidFill>
                  <a:schemeClr val="bg1"/>
                </a:solidFill>
                <a:latin typeface="+mj-ea"/>
                <a:ea typeface="+mj-ea"/>
              </a:rPr>
              <a:t>展望</a:t>
            </a:r>
            <a:endParaRPr kumimoji="1" lang="zh-CN" altLang="en-US" sz="3200" spc="600" dirty="0">
              <a:solidFill>
                <a:schemeClr val="bg1"/>
              </a:solidFill>
              <a:latin typeface="+mj-ea"/>
              <a:ea typeface="+mj-ea"/>
            </a:endParaRPr>
          </a:p>
        </p:txBody>
      </p:sp>
      <p:pic>
        <p:nvPicPr>
          <p:cNvPr id="5" name="图片占位符 4" descr="C:\Users\DELL\Pictures\云南大学\timg.giftimg"/>
          <p:cNvPicPr>
            <a:picLocks noGrp="1" noChangeAspect="1"/>
          </p:cNvPicPr>
          <p:nvPr>
            <p:ph type="pic" sz="quarter" idx="11"/>
          </p:nvPr>
        </p:nvPicPr>
        <p:blipFill>
          <a:blip r:embed="rId1"/>
          <a:srcRect l="963" t="-183" r="1709" b="183"/>
          <a:stretch>
            <a:fillRect/>
          </a:stretch>
        </p:blipFill>
        <p:spPr>
          <a:xfrm>
            <a:off x="5301615" y="1318260"/>
            <a:ext cx="6704965" cy="4509770"/>
          </a:xfrm>
          <a:prstGeom prst="snip2Diag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000"/>
                                        <p:tgtEl>
                                          <p:spTgt spid="8"/>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4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直角三角形 86"/>
          <p:cNvSpPr/>
          <p:nvPr/>
        </p:nvSpPr>
        <p:spPr>
          <a:xfrm rot="13500000" flipH="1">
            <a:off x="7343691" y="4519414"/>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nvGrpSpPr>
          <p:cNvPr id="3" name="组合 2"/>
          <p:cNvGrpSpPr/>
          <p:nvPr/>
        </p:nvGrpSpPr>
        <p:grpSpPr>
          <a:xfrm>
            <a:off x="3966894" y="2708429"/>
            <a:ext cx="4265526" cy="2442346"/>
            <a:chOff x="4140513" y="2974647"/>
            <a:chExt cx="4265526" cy="2442346"/>
          </a:xfrm>
        </p:grpSpPr>
        <p:sp>
          <p:nvSpPr>
            <p:cNvPr id="27" name="直角三角形 26"/>
            <p:cNvSpPr/>
            <p:nvPr/>
          </p:nvSpPr>
          <p:spPr>
            <a:xfrm rot="2700000" flipH="1">
              <a:off x="4140470" y="2976666"/>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直角三角形 27"/>
            <p:cNvSpPr/>
            <p:nvPr/>
          </p:nvSpPr>
          <p:spPr>
            <a:xfrm rot="2700000" flipH="1">
              <a:off x="5058102" y="2977364"/>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7" name="直角三角形 36"/>
            <p:cNvSpPr/>
            <p:nvPr/>
          </p:nvSpPr>
          <p:spPr>
            <a:xfrm rot="2700000" flipH="1">
              <a:off x="5965994" y="2974690"/>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9" name="直角三角形 38"/>
            <p:cNvSpPr/>
            <p:nvPr/>
          </p:nvSpPr>
          <p:spPr>
            <a:xfrm rot="2700000" flipH="1">
              <a:off x="6891584" y="2977411"/>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0" name="直角三角形 39"/>
            <p:cNvSpPr/>
            <p:nvPr/>
          </p:nvSpPr>
          <p:spPr>
            <a:xfrm rot="2700000" flipH="1">
              <a:off x="7799475" y="2976074"/>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 name="直角三角形 4"/>
            <p:cNvSpPr/>
            <p:nvPr/>
          </p:nvSpPr>
          <p:spPr>
            <a:xfrm rot="8100000" flipH="1">
              <a:off x="4583717" y="3421498"/>
              <a:ext cx="606521" cy="606608"/>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1" name="直角三角形 40"/>
            <p:cNvSpPr/>
            <p:nvPr/>
          </p:nvSpPr>
          <p:spPr>
            <a:xfrm rot="18900000" flipH="1">
              <a:off x="5519033" y="3418250"/>
              <a:ext cx="606521" cy="606608"/>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2" name="直角三角形 41"/>
            <p:cNvSpPr/>
            <p:nvPr/>
          </p:nvSpPr>
          <p:spPr>
            <a:xfrm rot="8100000" flipH="1">
              <a:off x="6412673" y="3418752"/>
              <a:ext cx="606521" cy="60660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3" name="直角三角形 42"/>
            <p:cNvSpPr/>
            <p:nvPr/>
          </p:nvSpPr>
          <p:spPr>
            <a:xfrm rot="8100000" flipH="1">
              <a:off x="7340224" y="3421498"/>
              <a:ext cx="606521" cy="60660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直角三角形 45"/>
            <p:cNvSpPr/>
            <p:nvPr/>
          </p:nvSpPr>
          <p:spPr>
            <a:xfrm rot="18900000" flipH="1">
              <a:off x="7358350" y="3422092"/>
              <a:ext cx="606521" cy="60660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1" name="直角三角形 50"/>
            <p:cNvSpPr/>
            <p:nvPr/>
          </p:nvSpPr>
          <p:spPr>
            <a:xfrm rot="13500000" flipH="1">
              <a:off x="6890213" y="3863814"/>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2" name="直角三角形 51"/>
            <p:cNvSpPr/>
            <p:nvPr/>
          </p:nvSpPr>
          <p:spPr>
            <a:xfrm rot="13500000" flipH="1">
              <a:off x="5964623" y="3861093"/>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3" name="直角三角形 52"/>
            <p:cNvSpPr/>
            <p:nvPr/>
          </p:nvSpPr>
          <p:spPr>
            <a:xfrm rot="13500000" flipH="1">
              <a:off x="5059406" y="3862430"/>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5" name="直角三角形 54"/>
            <p:cNvSpPr/>
            <p:nvPr/>
          </p:nvSpPr>
          <p:spPr>
            <a:xfrm rot="2700000" flipH="1">
              <a:off x="5064988" y="3884812"/>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6" name="直角三角形 55"/>
            <p:cNvSpPr/>
            <p:nvPr/>
          </p:nvSpPr>
          <p:spPr>
            <a:xfrm rot="2700000" flipH="1">
              <a:off x="5972880" y="3882138"/>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7" name="直角三角形 56"/>
            <p:cNvSpPr/>
            <p:nvPr/>
          </p:nvSpPr>
          <p:spPr>
            <a:xfrm rot="2700000" flipH="1">
              <a:off x="6898470" y="3884859"/>
              <a:ext cx="606608" cy="60652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2" name="直角三角形 61"/>
            <p:cNvSpPr/>
            <p:nvPr/>
          </p:nvSpPr>
          <p:spPr>
            <a:xfrm rot="8100000" flipH="1">
              <a:off x="5507503" y="4331663"/>
              <a:ext cx="606521" cy="60660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8" name="直角三角形 67"/>
            <p:cNvSpPr/>
            <p:nvPr/>
          </p:nvSpPr>
          <p:spPr>
            <a:xfrm rot="18900000" flipH="1">
              <a:off x="5530624" y="4333157"/>
              <a:ext cx="606521" cy="60660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2" name="直角三角形 81"/>
            <p:cNvSpPr/>
            <p:nvPr/>
          </p:nvSpPr>
          <p:spPr>
            <a:xfrm rot="8100000" flipH="1">
              <a:off x="6416239" y="4334996"/>
              <a:ext cx="606521" cy="60660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8" name="直角三角形 87"/>
            <p:cNvSpPr/>
            <p:nvPr/>
          </p:nvSpPr>
          <p:spPr>
            <a:xfrm rot="13500000" flipH="1">
              <a:off x="5970137" y="4786969"/>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9" name="直角三角形 88"/>
            <p:cNvSpPr/>
            <p:nvPr/>
          </p:nvSpPr>
          <p:spPr>
            <a:xfrm rot="2700000" flipH="1">
              <a:off x="5971473" y="4810428"/>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91" name="直角三角形 90"/>
          <p:cNvSpPr/>
          <p:nvPr/>
        </p:nvSpPr>
        <p:spPr>
          <a:xfrm rot="5400000" flipH="1">
            <a:off x="3084464" y="4068821"/>
            <a:ext cx="606608" cy="606521"/>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9" name="矩形 28"/>
          <p:cNvSpPr/>
          <p:nvPr/>
        </p:nvSpPr>
        <p:spPr>
          <a:xfrm>
            <a:off x="4083284" y="2111221"/>
            <a:ext cx="4073614" cy="79735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rgbClr val="E95454"/>
              </a:solidFill>
              <a:latin typeface="Calibri" panose="020F0502020204030204"/>
              <a:ea typeface="宋体" panose="02010600030101010101" pitchFamily="2" charset="-122"/>
            </a:endParaRPr>
          </a:p>
        </p:txBody>
      </p:sp>
      <p:sp>
        <p:nvSpPr>
          <p:cNvPr id="30" name="文本框 29"/>
          <p:cNvSpPr txBox="1"/>
          <p:nvPr/>
        </p:nvSpPr>
        <p:spPr>
          <a:xfrm>
            <a:off x="3517995" y="1640194"/>
            <a:ext cx="5204191" cy="1200325"/>
          </a:xfrm>
          <a:prstGeom prst="rect">
            <a:avLst/>
          </a:prstGeom>
          <a:noFill/>
        </p:spPr>
        <p:txBody>
          <a:bodyPr wrap="square" lIns="91436" tIns="45718" rIns="91436" bIns="45718" rtlCol="0">
            <a:spAutoFit/>
          </a:bodyPr>
          <a:lstStyle/>
          <a:p>
            <a:pPr algn="ctr"/>
            <a:r>
              <a:rPr kumimoji="1" lang="en-US" altLang="zh-CN" sz="7200" b="1" spc="300" dirty="0" smtClean="0">
                <a:solidFill>
                  <a:schemeClr val="bg1">
                    <a:lumMod val="25000"/>
                  </a:schemeClr>
                </a:solidFill>
                <a:latin typeface="微软雅黑" panose="020B0503020204020204" pitchFamily="34" charset="-122"/>
                <a:ea typeface="微软雅黑" panose="020B0503020204020204" pitchFamily="34" charset="-122"/>
                <a:cs typeface="Arial" panose="020B0604020202020204"/>
              </a:rPr>
              <a:t>Thanks!</a:t>
            </a:r>
            <a:endParaRPr kumimoji="1" lang="zh-CN" altLang="en-US" sz="7200" b="1" spc="300" dirty="0">
              <a:solidFill>
                <a:schemeClr val="bg1">
                  <a:lumMod val="25000"/>
                </a:schemeClr>
              </a:solidFill>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35" presetClass="path" presetSubtype="0" decel="40000" fill="hold" grpId="1" nodeType="withEffect">
                                  <p:stCondLst>
                                    <p:cond delay="500"/>
                                  </p:stCondLst>
                                  <p:childTnLst>
                                    <p:animMotion origin="layout" path="M -0.05234 -0.00023 L 0.13542 -0.15509 " pathEditMode="relative" rAng="0" ptsTypes="AA">
                                      <p:cBhvr>
                                        <p:cTn id="15" dur="750" spd="-100000" fill="hold"/>
                                        <p:tgtEl>
                                          <p:spTgt spid="91"/>
                                        </p:tgtEl>
                                        <p:attrNameLst>
                                          <p:attrName>ppt_x</p:attrName>
                                          <p:attrName>ppt_y</p:attrName>
                                        </p:attrNameLst>
                                      </p:cBhvr>
                                      <p:rCtr x="9388" y="-7755"/>
                                    </p:animMotion>
                                  </p:childTnLst>
                                </p:cTn>
                              </p:par>
                              <p:par>
                                <p:cTn id="16" presetID="35" presetClass="path" presetSubtype="0" accel="40000" decel="40000" fill="hold" grpId="2" nodeType="withEffect">
                                  <p:stCondLst>
                                    <p:cond delay="1250"/>
                                  </p:stCondLst>
                                  <p:childTnLst>
                                    <p:animMotion origin="layout" path="M -0.05286 0 L -4.58333E-6 0 " pathEditMode="relative" rAng="0" ptsTypes="AA">
                                      <p:cBhvr>
                                        <p:cTn id="17" dur="750" fill="hold"/>
                                        <p:tgtEl>
                                          <p:spTgt spid="91"/>
                                        </p:tgtEl>
                                        <p:attrNameLst>
                                          <p:attrName>ppt_x</p:attrName>
                                          <p:attrName>ppt_y</p:attrName>
                                        </p:attrNameLst>
                                      </p:cBhvr>
                                      <p:rCtr x="2643" y="0"/>
                                    </p:animMotion>
                                  </p:childTnLst>
                                </p:cTn>
                              </p:par>
                              <p:par>
                                <p:cTn id="18" presetID="10" presetClass="entr" presetSubtype="0" fill="hold" grpId="0" nodeType="withEffect">
                                  <p:stCondLst>
                                    <p:cond delay="125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par>
                                <p:cTn id="21" presetID="35" presetClass="path" presetSubtype="0" decel="40000" fill="hold" grpId="1" nodeType="withEffect">
                                  <p:stCondLst>
                                    <p:cond delay="1250"/>
                                  </p:stCondLst>
                                  <p:childTnLst>
                                    <p:animMotion origin="layout" path="M 0.02071 0.03681 L -0.08867 -0.20162 " pathEditMode="relative" rAng="0" ptsTypes="AA">
                                      <p:cBhvr>
                                        <p:cTn id="22" dur="750" spd="-100000" fill="hold"/>
                                        <p:tgtEl>
                                          <p:spTgt spid="87"/>
                                        </p:tgtEl>
                                        <p:attrNameLst>
                                          <p:attrName>ppt_x</p:attrName>
                                          <p:attrName>ppt_y</p:attrName>
                                        </p:attrNameLst>
                                      </p:cBhvr>
                                      <p:rCtr x="-5469" y="-11921"/>
                                    </p:animMotion>
                                  </p:childTnLst>
                                </p:cTn>
                              </p:par>
                              <p:par>
                                <p:cTn id="23" presetID="35" presetClass="path" presetSubtype="0" accel="40000" decel="40000" fill="hold" grpId="2" nodeType="withEffect">
                                  <p:stCondLst>
                                    <p:cond delay="2000"/>
                                  </p:stCondLst>
                                  <p:childTnLst>
                                    <p:animMotion origin="layout" path="M 0.02071 0.03681 L -3.54167E-6 -7.40741E-7 " pathEditMode="relative" rAng="0" ptsTypes="AA">
                                      <p:cBhvr>
                                        <p:cTn id="24" dur="750" fill="hold"/>
                                        <p:tgtEl>
                                          <p:spTgt spid="87"/>
                                        </p:tgtEl>
                                        <p:attrNameLst>
                                          <p:attrName>ppt_x</p:attrName>
                                          <p:attrName>ppt_y</p:attrName>
                                        </p:attrNameLst>
                                      </p:cBhvr>
                                      <p:rCtr x="-1042" y="-1852"/>
                                    </p:animMotion>
                                  </p:childTnLst>
                                </p:cTn>
                              </p:par>
                            </p:childTnLst>
                          </p:cTn>
                        </p:par>
                        <p:par>
                          <p:cTn id="25" fill="hold">
                            <p:stCondLst>
                              <p:cond delay="500"/>
                            </p:stCondLst>
                            <p:childTnLst>
                              <p:par>
                                <p:cTn id="26" presetID="37"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900" decel="100000" fill="hold"/>
                                        <p:tgtEl>
                                          <p:spTgt spid="29"/>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p:stCondLst>
                                    <p:cond delay="1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900" decel="100000" fill="hold"/>
                                        <p:tgtEl>
                                          <p:spTgt spid="30"/>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7" grpId="2" animBg="1"/>
      <p:bldP spid="91" grpId="0" animBg="1"/>
      <p:bldP spid="91" grpId="1" animBg="1"/>
      <p:bldP spid="91" grpId="2" animBg="1"/>
      <p:bldP spid="29"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3" descr="C:\Users\DELL\Pictures\云南大学\692e9a0bgy1gi4bhgshy5j22xk29a1kz.jpg692e9a0bgy1gi4bhgshy5j22xk29a1kz"/>
          <p:cNvPicPr>
            <a:picLocks noGrp="1" noChangeAspect="1"/>
          </p:cNvPicPr>
          <p:nvPr>
            <p:ph type="pic" sz="quarter" idx="13"/>
          </p:nvPr>
        </p:nvPicPr>
        <p:blipFill>
          <a:blip r:embed="rId1"/>
          <a:srcRect/>
          <a:stretch>
            <a:fillRect/>
          </a:stretch>
        </p:blipFill>
        <p:spPr>
          <a:xfrm flipH="1">
            <a:off x="2442845" y="-36195"/>
            <a:ext cx="9688830" cy="6858000"/>
          </a:xfrm>
          <a:prstGeom prst="rect">
            <a:avLst/>
          </a:prstGeom>
        </p:spPr>
      </p:pic>
      <p:sp>
        <p:nvSpPr>
          <p:cNvPr id="22" name="任意多边形 21"/>
          <p:cNvSpPr/>
          <p:nvPr/>
        </p:nvSpPr>
        <p:spPr>
          <a:xfrm flipV="1">
            <a:off x="-57150" y="0"/>
            <a:ext cx="8534400" cy="6858000"/>
          </a:xfrm>
          <a:custGeom>
            <a:avLst/>
            <a:gdLst>
              <a:gd name="connsiteX0" fmla="*/ 0 w 8534400"/>
              <a:gd name="connsiteY0" fmla="*/ 0 h 6871933"/>
              <a:gd name="connsiteX1" fmla="*/ 4267200 w 8534400"/>
              <a:gd name="connsiteY1" fmla="*/ 0 h 6871933"/>
              <a:gd name="connsiteX2" fmla="*/ 8534400 w 8534400"/>
              <a:gd name="connsiteY2" fmla="*/ 4652264 h 6871933"/>
              <a:gd name="connsiteX3" fmla="*/ 6498452 w 8534400"/>
              <a:gd name="connsiteY3" fmla="*/ 6871933 h 6871933"/>
              <a:gd name="connsiteX4" fmla="*/ 0 w 8534400"/>
              <a:gd name="connsiteY4" fmla="*/ 6871933 h 6871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400" h="6871933">
                <a:moveTo>
                  <a:pt x="0" y="0"/>
                </a:moveTo>
                <a:lnTo>
                  <a:pt x="4267200" y="0"/>
                </a:lnTo>
                <a:lnTo>
                  <a:pt x="8534400" y="4652264"/>
                </a:lnTo>
                <a:lnTo>
                  <a:pt x="6498452" y="6871933"/>
                </a:lnTo>
                <a:lnTo>
                  <a:pt x="0" y="6871933"/>
                </a:lnTo>
                <a:close/>
              </a:path>
            </a:pathLst>
          </a:custGeom>
          <a:solidFill>
            <a:schemeClr val="bg1">
              <a:lumMod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ndParaRPr>
          </a:p>
        </p:txBody>
      </p:sp>
      <p:sp>
        <p:nvSpPr>
          <p:cNvPr id="3" name="文本框 2"/>
          <p:cNvSpPr txBox="1"/>
          <p:nvPr/>
        </p:nvSpPr>
        <p:spPr>
          <a:xfrm>
            <a:off x="3216868" y="705672"/>
            <a:ext cx="221265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rPr>
              <a:t>CONTENTS</a:t>
            </a:r>
            <a:endParaRPr lang="zh-CN" altLang="en-US" sz="2400" b="1" dirty="0">
              <a:solidFill>
                <a:schemeClr val="bg1"/>
              </a:solidFill>
              <a:latin typeface="微软雅黑" panose="020B0503020204020204" pitchFamily="34" charset="-122"/>
            </a:endParaRPr>
          </a:p>
        </p:txBody>
      </p:sp>
      <p:cxnSp>
        <p:nvCxnSpPr>
          <p:cNvPr id="5" name="直接连接符 26"/>
          <p:cNvCxnSpPr/>
          <p:nvPr/>
        </p:nvCxnSpPr>
        <p:spPr>
          <a:xfrm>
            <a:off x="-57150" y="1461441"/>
            <a:ext cx="79047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257724" y="1831638"/>
            <a:ext cx="97874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rPr>
              <a:t>01</a:t>
            </a:r>
            <a:endParaRPr lang="zh-CN" altLang="en-US" sz="2400" dirty="0">
              <a:solidFill>
                <a:schemeClr val="bg1"/>
              </a:solidFill>
              <a:latin typeface="微软雅黑" panose="020B0503020204020204" pitchFamily="34" charset="-122"/>
            </a:endParaRPr>
          </a:p>
        </p:txBody>
      </p:sp>
      <p:cxnSp>
        <p:nvCxnSpPr>
          <p:cNvPr id="7" name="直接连接符 29"/>
          <p:cNvCxnSpPr/>
          <p:nvPr/>
        </p:nvCxnSpPr>
        <p:spPr>
          <a:xfrm flipH="1">
            <a:off x="1436370" y="2046864"/>
            <a:ext cx="400050" cy="3939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953986" y="2083990"/>
            <a:ext cx="2694214" cy="521970"/>
          </a:xfrm>
          <a:prstGeom prst="rect">
            <a:avLst/>
          </a:prstGeom>
          <a:noFill/>
        </p:spPr>
        <p:txBody>
          <a:bodyPr wrap="square" rtlCol="0">
            <a:spAutoFit/>
          </a:bodyPr>
          <a:lstStyle/>
          <a:p>
            <a:r>
              <a:rPr lang="zh-CN" altLang="en-US" sz="2800" dirty="0">
                <a:solidFill>
                  <a:schemeClr val="bg1"/>
                </a:solidFill>
                <a:latin typeface="+mj-ea"/>
                <a:ea typeface="+mj-ea"/>
              </a:rPr>
              <a:t>公式推导</a:t>
            </a:r>
            <a:endParaRPr lang="zh-CN" altLang="en-US" sz="2800" dirty="0">
              <a:solidFill>
                <a:schemeClr val="bg1"/>
              </a:solidFill>
              <a:latin typeface="+mj-ea"/>
              <a:ea typeface="+mj-ea"/>
            </a:endParaRPr>
          </a:p>
        </p:txBody>
      </p:sp>
      <p:sp>
        <p:nvSpPr>
          <p:cNvPr id="18" name="等腰三角形 17"/>
          <p:cNvSpPr/>
          <p:nvPr/>
        </p:nvSpPr>
        <p:spPr>
          <a:xfrm rot="8129421">
            <a:off x="1605888" y="2216808"/>
            <a:ext cx="235707" cy="23570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9" name="文本框 8"/>
          <p:cNvSpPr txBox="1"/>
          <p:nvPr/>
        </p:nvSpPr>
        <p:spPr>
          <a:xfrm>
            <a:off x="1257724" y="2980701"/>
            <a:ext cx="97874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rPr>
              <a:t>02</a:t>
            </a:r>
            <a:endParaRPr lang="zh-CN" altLang="en-US" sz="2400" dirty="0">
              <a:solidFill>
                <a:schemeClr val="bg1"/>
              </a:solidFill>
              <a:latin typeface="微软雅黑" panose="020B0503020204020204" pitchFamily="34" charset="-122"/>
            </a:endParaRPr>
          </a:p>
        </p:txBody>
      </p:sp>
      <p:cxnSp>
        <p:nvCxnSpPr>
          <p:cNvPr id="10" name="直接连接符 33"/>
          <p:cNvCxnSpPr/>
          <p:nvPr/>
        </p:nvCxnSpPr>
        <p:spPr>
          <a:xfrm flipH="1">
            <a:off x="1436370" y="3195927"/>
            <a:ext cx="400050" cy="3939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953986" y="3233053"/>
            <a:ext cx="2694214" cy="521970"/>
          </a:xfrm>
          <a:prstGeom prst="rect">
            <a:avLst/>
          </a:prstGeom>
          <a:noFill/>
        </p:spPr>
        <p:txBody>
          <a:bodyPr wrap="square" rtlCol="0">
            <a:spAutoFit/>
          </a:bodyPr>
          <a:lstStyle/>
          <a:p>
            <a:r>
              <a:rPr lang="zh-CN" altLang="en-US" sz="2800" dirty="0" smtClean="0">
                <a:solidFill>
                  <a:schemeClr val="bg1"/>
                </a:solidFill>
                <a:latin typeface="+mj-ea"/>
                <a:ea typeface="+mj-ea"/>
              </a:rPr>
              <a:t>代码</a:t>
            </a:r>
            <a:r>
              <a:rPr lang="zh-CN" altLang="en-US" sz="2800" dirty="0" smtClean="0">
                <a:solidFill>
                  <a:schemeClr val="bg1"/>
                </a:solidFill>
                <a:latin typeface="+mj-ea"/>
                <a:ea typeface="+mj-ea"/>
              </a:rPr>
              <a:t>讲解</a:t>
            </a:r>
            <a:endParaRPr lang="zh-CN" altLang="en-US" sz="2800" dirty="0" smtClean="0">
              <a:solidFill>
                <a:schemeClr val="bg1"/>
              </a:solidFill>
              <a:latin typeface="+mj-ea"/>
              <a:ea typeface="+mj-ea"/>
            </a:endParaRPr>
          </a:p>
        </p:txBody>
      </p:sp>
      <p:sp>
        <p:nvSpPr>
          <p:cNvPr id="19" name="等腰三角形 18"/>
          <p:cNvSpPr/>
          <p:nvPr/>
        </p:nvSpPr>
        <p:spPr>
          <a:xfrm rot="8129421">
            <a:off x="1610968" y="3358386"/>
            <a:ext cx="235707" cy="23570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2" name="文本框 11"/>
          <p:cNvSpPr txBox="1"/>
          <p:nvPr/>
        </p:nvSpPr>
        <p:spPr>
          <a:xfrm>
            <a:off x="1257724" y="4121434"/>
            <a:ext cx="97874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rPr>
              <a:t>03</a:t>
            </a:r>
            <a:endParaRPr lang="zh-CN" altLang="en-US" sz="2400" dirty="0">
              <a:solidFill>
                <a:schemeClr val="bg1"/>
              </a:solidFill>
              <a:latin typeface="微软雅黑" panose="020B0503020204020204" pitchFamily="34" charset="-122"/>
            </a:endParaRPr>
          </a:p>
        </p:txBody>
      </p:sp>
      <p:cxnSp>
        <p:nvCxnSpPr>
          <p:cNvPr id="13" name="直接连接符 36"/>
          <p:cNvCxnSpPr/>
          <p:nvPr/>
        </p:nvCxnSpPr>
        <p:spPr>
          <a:xfrm flipH="1">
            <a:off x="1436370" y="4336660"/>
            <a:ext cx="400050" cy="3939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53986" y="4373786"/>
            <a:ext cx="3236318" cy="521970"/>
          </a:xfrm>
          <a:prstGeom prst="rect">
            <a:avLst/>
          </a:prstGeom>
          <a:noFill/>
        </p:spPr>
        <p:txBody>
          <a:bodyPr wrap="square" rtlCol="0">
            <a:spAutoFit/>
          </a:bodyPr>
          <a:lstStyle/>
          <a:p>
            <a:r>
              <a:rPr lang="zh-CN" altLang="en-US" sz="2800" dirty="0">
                <a:solidFill>
                  <a:schemeClr val="bg1"/>
                </a:solidFill>
                <a:latin typeface="+mj-ea"/>
                <a:ea typeface="+mj-ea"/>
              </a:rPr>
              <a:t>数</a:t>
            </a:r>
            <a:r>
              <a:rPr lang="zh-CN" altLang="en-US" sz="2800" dirty="0">
                <a:solidFill>
                  <a:schemeClr val="bg1"/>
                </a:solidFill>
                <a:latin typeface="+mj-ea"/>
                <a:ea typeface="+mj-ea"/>
              </a:rPr>
              <a:t>据分析</a:t>
            </a:r>
            <a:endParaRPr lang="zh-CN" altLang="en-US" sz="2800" dirty="0">
              <a:solidFill>
                <a:schemeClr val="bg1"/>
              </a:solidFill>
              <a:latin typeface="+mj-ea"/>
              <a:ea typeface="+mj-ea"/>
            </a:endParaRPr>
          </a:p>
        </p:txBody>
      </p:sp>
      <p:sp>
        <p:nvSpPr>
          <p:cNvPr id="20" name="等腰三角形 19"/>
          <p:cNvSpPr/>
          <p:nvPr/>
        </p:nvSpPr>
        <p:spPr>
          <a:xfrm rot="8129421">
            <a:off x="1605887" y="4513807"/>
            <a:ext cx="235707" cy="23570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5" name="文本框 14"/>
          <p:cNvSpPr txBox="1"/>
          <p:nvPr/>
        </p:nvSpPr>
        <p:spPr>
          <a:xfrm>
            <a:off x="1257724" y="5261139"/>
            <a:ext cx="97874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rPr>
              <a:t>04</a:t>
            </a:r>
            <a:endParaRPr lang="zh-CN" altLang="en-US" sz="2400" dirty="0">
              <a:solidFill>
                <a:schemeClr val="bg1"/>
              </a:solidFill>
              <a:latin typeface="微软雅黑" panose="020B0503020204020204" pitchFamily="34" charset="-122"/>
            </a:endParaRPr>
          </a:p>
        </p:txBody>
      </p:sp>
      <p:cxnSp>
        <p:nvCxnSpPr>
          <p:cNvPr id="16" name="直接连接符 39"/>
          <p:cNvCxnSpPr/>
          <p:nvPr/>
        </p:nvCxnSpPr>
        <p:spPr>
          <a:xfrm flipH="1">
            <a:off x="1436370" y="5476365"/>
            <a:ext cx="400050" cy="3939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953986" y="5513491"/>
            <a:ext cx="3236318" cy="521970"/>
          </a:xfrm>
          <a:prstGeom prst="rect">
            <a:avLst/>
          </a:prstGeom>
          <a:noFill/>
        </p:spPr>
        <p:txBody>
          <a:bodyPr wrap="square" rtlCol="0">
            <a:spAutoFit/>
          </a:bodyPr>
          <a:lstStyle/>
          <a:p>
            <a:r>
              <a:rPr lang="zh-CN" altLang="en-US" sz="2800" dirty="0">
                <a:solidFill>
                  <a:schemeClr val="bg1"/>
                </a:solidFill>
                <a:latin typeface="+mj-ea"/>
                <a:ea typeface="+mj-ea"/>
              </a:rPr>
              <a:t>总结与</a:t>
            </a:r>
            <a:r>
              <a:rPr lang="zh-CN" altLang="en-US" sz="2800" dirty="0">
                <a:solidFill>
                  <a:schemeClr val="bg1"/>
                </a:solidFill>
                <a:latin typeface="+mj-ea"/>
                <a:ea typeface="+mj-ea"/>
              </a:rPr>
              <a:t>展望</a:t>
            </a:r>
            <a:endParaRPr lang="zh-CN" altLang="en-US" sz="2800" dirty="0">
              <a:solidFill>
                <a:schemeClr val="bg1"/>
              </a:solidFill>
              <a:latin typeface="+mj-ea"/>
              <a:ea typeface="+mj-ea"/>
            </a:endParaRPr>
          </a:p>
        </p:txBody>
      </p:sp>
      <p:sp>
        <p:nvSpPr>
          <p:cNvPr id="21" name="等腰三角形 20"/>
          <p:cNvSpPr/>
          <p:nvPr/>
        </p:nvSpPr>
        <p:spPr>
          <a:xfrm rot="8129421">
            <a:off x="1608924" y="5645915"/>
            <a:ext cx="235707" cy="235707"/>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30" name="文本框 29"/>
          <p:cNvSpPr txBox="1"/>
          <p:nvPr/>
        </p:nvSpPr>
        <p:spPr>
          <a:xfrm>
            <a:off x="1359493" y="340556"/>
            <a:ext cx="2212652" cy="923330"/>
          </a:xfrm>
          <a:prstGeom prst="rect">
            <a:avLst/>
          </a:prstGeom>
          <a:noFill/>
        </p:spPr>
        <p:txBody>
          <a:bodyPr wrap="square" rtlCol="0">
            <a:spAutoFit/>
          </a:bodyPr>
          <a:lstStyle/>
          <a:p>
            <a:r>
              <a:rPr lang="zh-CN" altLang="en-US" sz="5400" b="1" dirty="0" smtClean="0">
                <a:solidFill>
                  <a:schemeClr val="bg1"/>
                </a:solidFill>
                <a:latin typeface="+mj-ea"/>
                <a:ea typeface="+mj-ea"/>
              </a:rPr>
              <a:t>目 录</a:t>
            </a:r>
            <a:endParaRPr lang="zh-CN" altLang="en-US" sz="5400" b="1" dirty="0">
              <a:solidFill>
                <a:schemeClr val="bg1"/>
              </a:solidFill>
              <a:latin typeface="+mj-ea"/>
              <a:ea typeface="+mj-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1000" fill="hold"/>
                                        <p:tgtEl>
                                          <p:spTgt spid="30"/>
                                        </p:tgtEl>
                                        <p:attrNameLst>
                                          <p:attrName>ppt_x</p:attrName>
                                        </p:attrNameLst>
                                      </p:cBhvr>
                                      <p:tavLst>
                                        <p:tav tm="0">
                                          <p:val>
                                            <p:strVal val="0-#ppt_w/2"/>
                                          </p:val>
                                        </p:tav>
                                        <p:tav tm="100000">
                                          <p:val>
                                            <p:strVal val="#ppt_x"/>
                                          </p:val>
                                        </p:tav>
                                      </p:tavLst>
                                    </p:anim>
                                    <p:anim calcmode="lin" valueType="num">
                                      <p:cBhvr additive="base">
                                        <p:cTn id="15" dur="1000" fill="hold"/>
                                        <p:tgtEl>
                                          <p:spTgt spid="30"/>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0-#ppt_w/2"/>
                                          </p:val>
                                        </p:tav>
                                        <p:tav tm="100000">
                                          <p:val>
                                            <p:strVal val="#ppt_x"/>
                                          </p:val>
                                        </p:tav>
                                      </p:tavLst>
                                    </p:anim>
                                    <p:anim calcmode="lin" valueType="num">
                                      <p:cBhvr additive="base">
                                        <p:cTn id="19" dur="10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decel="10000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0-#ppt_w/2"/>
                                          </p:val>
                                        </p:tav>
                                        <p:tav tm="100000">
                                          <p:val>
                                            <p:strVal val="#ppt_x"/>
                                          </p:val>
                                        </p:tav>
                                      </p:tavLst>
                                    </p:anim>
                                    <p:anim calcmode="lin" valueType="num">
                                      <p:cBhvr additive="base">
                                        <p:cTn id="32" dur="10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par>
                          <p:cTn id="37" fill="hold">
                            <p:stCondLst>
                              <p:cond delay="2500"/>
                            </p:stCondLst>
                            <p:childTnLst>
                              <p:par>
                                <p:cTn id="38" presetID="2" presetClass="entr" presetSubtype="8" decel="10000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1000" fill="hold"/>
                                        <p:tgtEl>
                                          <p:spTgt spid="9"/>
                                        </p:tgtEl>
                                        <p:attrNameLst>
                                          <p:attrName>ppt_x</p:attrName>
                                        </p:attrNameLst>
                                      </p:cBhvr>
                                      <p:tavLst>
                                        <p:tav tm="0">
                                          <p:val>
                                            <p:strVal val="0-#ppt_w/2"/>
                                          </p:val>
                                        </p:tav>
                                        <p:tav tm="100000">
                                          <p:val>
                                            <p:strVal val="#ppt_x"/>
                                          </p:val>
                                        </p:tav>
                                      </p:tavLst>
                                    </p:anim>
                                    <p:anim calcmode="lin" valueType="num">
                                      <p:cBhvr additive="base">
                                        <p:cTn id="41" dur="1000" fill="hold"/>
                                        <p:tgtEl>
                                          <p:spTgt spid="9"/>
                                        </p:tgtEl>
                                        <p:attrNameLst>
                                          <p:attrName>ppt_y</p:attrName>
                                        </p:attrNameLst>
                                      </p:cBhvr>
                                      <p:tavLst>
                                        <p:tav tm="0">
                                          <p:val>
                                            <p:strVal val="#ppt_y"/>
                                          </p:val>
                                        </p:tav>
                                        <p:tav tm="100000">
                                          <p:val>
                                            <p:strVal val="#ppt_y"/>
                                          </p:val>
                                        </p:tav>
                                      </p:tavLst>
                                    </p:anim>
                                  </p:childTnLst>
                                </p:cTn>
                              </p:par>
                              <p:par>
                                <p:cTn id="42" presetID="2" presetClass="entr" presetSubtype="8" decel="10000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1000" fill="hold"/>
                                        <p:tgtEl>
                                          <p:spTgt spid="10"/>
                                        </p:tgtEl>
                                        <p:attrNameLst>
                                          <p:attrName>ppt_x</p:attrName>
                                        </p:attrNameLst>
                                      </p:cBhvr>
                                      <p:tavLst>
                                        <p:tav tm="0">
                                          <p:val>
                                            <p:strVal val="0-#ppt_w/2"/>
                                          </p:val>
                                        </p:tav>
                                        <p:tav tm="100000">
                                          <p:val>
                                            <p:strVal val="#ppt_x"/>
                                          </p:val>
                                        </p:tav>
                                      </p:tavLst>
                                    </p:anim>
                                    <p:anim calcmode="lin" valueType="num">
                                      <p:cBhvr additive="base">
                                        <p:cTn id="45" dur="1000" fill="hold"/>
                                        <p:tgtEl>
                                          <p:spTgt spid="10"/>
                                        </p:tgtEl>
                                        <p:attrNameLst>
                                          <p:attrName>ppt_y</p:attrName>
                                        </p:attrNameLst>
                                      </p:cBhvr>
                                      <p:tavLst>
                                        <p:tav tm="0">
                                          <p:val>
                                            <p:strVal val="#ppt_y"/>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1000" fill="hold"/>
                                        <p:tgtEl>
                                          <p:spTgt spid="19"/>
                                        </p:tgtEl>
                                        <p:attrNameLst>
                                          <p:attrName>ppt_x</p:attrName>
                                        </p:attrNameLst>
                                      </p:cBhvr>
                                      <p:tavLst>
                                        <p:tav tm="0">
                                          <p:val>
                                            <p:strVal val="0-#ppt_w/2"/>
                                          </p:val>
                                        </p:tav>
                                        <p:tav tm="100000">
                                          <p:val>
                                            <p:strVal val="#ppt_x"/>
                                          </p:val>
                                        </p:tav>
                                      </p:tavLst>
                                    </p:anim>
                                    <p:anim calcmode="lin" valueType="num">
                                      <p:cBhvr additive="base">
                                        <p:cTn id="49" dur="1000" fill="hold"/>
                                        <p:tgtEl>
                                          <p:spTgt spid="19"/>
                                        </p:tgtEl>
                                        <p:attrNameLst>
                                          <p:attrName>ppt_y</p:attrName>
                                        </p:attrNameLst>
                                      </p:cBhvr>
                                      <p:tavLst>
                                        <p:tav tm="0">
                                          <p:val>
                                            <p:strVal val="#ppt_y"/>
                                          </p:val>
                                        </p:tav>
                                        <p:tav tm="100000">
                                          <p:val>
                                            <p:strVal val="#ppt_y"/>
                                          </p:val>
                                        </p:tav>
                                      </p:tavLst>
                                    </p:anim>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 presetClass="entr" presetSubtype="8" decel="10000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1000" fill="hold"/>
                                        <p:tgtEl>
                                          <p:spTgt spid="12"/>
                                        </p:tgtEl>
                                        <p:attrNameLst>
                                          <p:attrName>ppt_x</p:attrName>
                                        </p:attrNameLst>
                                      </p:cBhvr>
                                      <p:tavLst>
                                        <p:tav tm="0">
                                          <p:val>
                                            <p:strVal val="0-#ppt_w/2"/>
                                          </p:val>
                                        </p:tav>
                                        <p:tav tm="100000">
                                          <p:val>
                                            <p:strVal val="#ppt_x"/>
                                          </p:val>
                                        </p:tav>
                                      </p:tavLst>
                                    </p:anim>
                                    <p:anim calcmode="lin" valueType="num">
                                      <p:cBhvr additive="base">
                                        <p:cTn id="57" dur="1000" fill="hold"/>
                                        <p:tgtEl>
                                          <p:spTgt spid="12"/>
                                        </p:tgtEl>
                                        <p:attrNameLst>
                                          <p:attrName>ppt_y</p:attrName>
                                        </p:attrNameLst>
                                      </p:cBhvr>
                                      <p:tavLst>
                                        <p:tav tm="0">
                                          <p:val>
                                            <p:strVal val="#ppt_y"/>
                                          </p:val>
                                        </p:tav>
                                        <p:tav tm="100000">
                                          <p:val>
                                            <p:strVal val="#ppt_y"/>
                                          </p:val>
                                        </p:tav>
                                      </p:tavLst>
                                    </p:anim>
                                  </p:childTnLst>
                                </p:cTn>
                              </p:par>
                              <p:par>
                                <p:cTn id="58" presetID="2" presetClass="entr" presetSubtype="8" decel="10000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1000" fill="hold"/>
                                        <p:tgtEl>
                                          <p:spTgt spid="13"/>
                                        </p:tgtEl>
                                        <p:attrNameLst>
                                          <p:attrName>ppt_x</p:attrName>
                                        </p:attrNameLst>
                                      </p:cBhvr>
                                      <p:tavLst>
                                        <p:tav tm="0">
                                          <p:val>
                                            <p:strVal val="0-#ppt_w/2"/>
                                          </p:val>
                                        </p:tav>
                                        <p:tav tm="100000">
                                          <p:val>
                                            <p:strVal val="#ppt_x"/>
                                          </p:val>
                                        </p:tav>
                                      </p:tavLst>
                                    </p:anim>
                                    <p:anim calcmode="lin" valueType="num">
                                      <p:cBhvr additive="base">
                                        <p:cTn id="61" dur="1000" fill="hold"/>
                                        <p:tgtEl>
                                          <p:spTgt spid="13"/>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1000" fill="hold"/>
                                        <p:tgtEl>
                                          <p:spTgt spid="20"/>
                                        </p:tgtEl>
                                        <p:attrNameLst>
                                          <p:attrName>ppt_x</p:attrName>
                                        </p:attrNameLst>
                                      </p:cBhvr>
                                      <p:tavLst>
                                        <p:tav tm="0">
                                          <p:val>
                                            <p:strVal val="0-#ppt_w/2"/>
                                          </p:val>
                                        </p:tav>
                                        <p:tav tm="100000">
                                          <p:val>
                                            <p:strVal val="#ppt_x"/>
                                          </p:val>
                                        </p:tav>
                                      </p:tavLst>
                                    </p:anim>
                                    <p:anim calcmode="lin" valueType="num">
                                      <p:cBhvr additive="base">
                                        <p:cTn id="65" dur="1000" fill="hold"/>
                                        <p:tgtEl>
                                          <p:spTgt spid="20"/>
                                        </p:tgtEl>
                                        <p:attrNameLst>
                                          <p:attrName>ppt_y</p:attrName>
                                        </p:attrNameLst>
                                      </p:cBhvr>
                                      <p:tavLst>
                                        <p:tav tm="0">
                                          <p:val>
                                            <p:strVal val="#ppt_y"/>
                                          </p:val>
                                        </p:tav>
                                        <p:tav tm="100000">
                                          <p:val>
                                            <p:strVal val="#ppt_y"/>
                                          </p:val>
                                        </p:tav>
                                      </p:tavLst>
                                    </p:anim>
                                  </p:childTnLst>
                                </p:cTn>
                              </p:par>
                            </p:childTnLst>
                          </p:cTn>
                        </p:par>
                        <p:par>
                          <p:cTn id="66" fill="hold">
                            <p:stCondLst>
                              <p:cond delay="4000"/>
                            </p:stCondLst>
                            <p:childTnLst>
                              <p:par>
                                <p:cTn id="67" presetID="22" presetClass="entr" presetSubtype="8"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par>
                                <p:cTn id="70" presetID="2" presetClass="entr" presetSubtype="8" decel="10000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1000" fill="hold"/>
                                        <p:tgtEl>
                                          <p:spTgt spid="15"/>
                                        </p:tgtEl>
                                        <p:attrNameLst>
                                          <p:attrName>ppt_x</p:attrName>
                                        </p:attrNameLst>
                                      </p:cBhvr>
                                      <p:tavLst>
                                        <p:tav tm="0">
                                          <p:val>
                                            <p:strVal val="0-#ppt_w/2"/>
                                          </p:val>
                                        </p:tav>
                                        <p:tav tm="100000">
                                          <p:val>
                                            <p:strVal val="#ppt_x"/>
                                          </p:val>
                                        </p:tav>
                                      </p:tavLst>
                                    </p:anim>
                                    <p:anim calcmode="lin" valueType="num">
                                      <p:cBhvr additive="base">
                                        <p:cTn id="73" dur="1000" fill="hold"/>
                                        <p:tgtEl>
                                          <p:spTgt spid="15"/>
                                        </p:tgtEl>
                                        <p:attrNameLst>
                                          <p:attrName>ppt_y</p:attrName>
                                        </p:attrNameLst>
                                      </p:cBhvr>
                                      <p:tavLst>
                                        <p:tav tm="0">
                                          <p:val>
                                            <p:strVal val="#ppt_y"/>
                                          </p:val>
                                        </p:tav>
                                        <p:tav tm="100000">
                                          <p:val>
                                            <p:strVal val="#ppt_y"/>
                                          </p:val>
                                        </p:tav>
                                      </p:tavLst>
                                    </p:anim>
                                  </p:childTnLst>
                                </p:cTn>
                              </p:par>
                              <p:par>
                                <p:cTn id="74" presetID="2" presetClass="entr" presetSubtype="8" decel="100000"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1000" fill="hold"/>
                                        <p:tgtEl>
                                          <p:spTgt spid="16"/>
                                        </p:tgtEl>
                                        <p:attrNameLst>
                                          <p:attrName>ppt_x</p:attrName>
                                        </p:attrNameLst>
                                      </p:cBhvr>
                                      <p:tavLst>
                                        <p:tav tm="0">
                                          <p:val>
                                            <p:strVal val="0-#ppt_w/2"/>
                                          </p:val>
                                        </p:tav>
                                        <p:tav tm="100000">
                                          <p:val>
                                            <p:strVal val="#ppt_x"/>
                                          </p:val>
                                        </p:tav>
                                      </p:tavLst>
                                    </p:anim>
                                    <p:anim calcmode="lin" valueType="num">
                                      <p:cBhvr additive="base">
                                        <p:cTn id="77" dur="1000" fill="hold"/>
                                        <p:tgtEl>
                                          <p:spTgt spid="16"/>
                                        </p:tgtEl>
                                        <p:attrNameLst>
                                          <p:attrName>ppt_y</p:attrName>
                                        </p:attrNameLst>
                                      </p:cBhvr>
                                      <p:tavLst>
                                        <p:tav tm="0">
                                          <p:val>
                                            <p:strVal val="#ppt_y"/>
                                          </p:val>
                                        </p:tav>
                                        <p:tav tm="100000">
                                          <p:val>
                                            <p:strVal val="#ppt_y"/>
                                          </p:val>
                                        </p:tav>
                                      </p:tavLst>
                                    </p:anim>
                                  </p:childTnLst>
                                </p:cTn>
                              </p:par>
                              <p:par>
                                <p:cTn id="78" presetID="2" presetClass="entr" presetSubtype="8" decel="10000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additive="base">
                                        <p:cTn id="80" dur="1000" fill="hold"/>
                                        <p:tgtEl>
                                          <p:spTgt spid="21"/>
                                        </p:tgtEl>
                                        <p:attrNameLst>
                                          <p:attrName>ppt_x</p:attrName>
                                        </p:attrNameLst>
                                      </p:cBhvr>
                                      <p:tavLst>
                                        <p:tav tm="0">
                                          <p:val>
                                            <p:strVal val="0-#ppt_w/2"/>
                                          </p:val>
                                        </p:tav>
                                        <p:tav tm="100000">
                                          <p:val>
                                            <p:strVal val="#ppt_x"/>
                                          </p:val>
                                        </p:tav>
                                      </p:tavLst>
                                    </p:anim>
                                    <p:anim calcmode="lin" valueType="num">
                                      <p:cBhvr additive="base">
                                        <p:cTn id="81" dur="1000" fill="hold"/>
                                        <p:tgtEl>
                                          <p:spTgt spid="21"/>
                                        </p:tgtEl>
                                        <p:attrNameLst>
                                          <p:attrName>ppt_y</p:attrName>
                                        </p:attrNameLst>
                                      </p:cBhvr>
                                      <p:tavLst>
                                        <p:tav tm="0">
                                          <p:val>
                                            <p:strVal val="#ppt_y"/>
                                          </p:val>
                                        </p:tav>
                                        <p:tav tm="100000">
                                          <p:val>
                                            <p:strVal val="#ppt_y"/>
                                          </p:val>
                                        </p:tav>
                                      </p:tavLst>
                                    </p:anim>
                                  </p:childTnLst>
                                </p:cTn>
                              </p:par>
                            </p:childTnLst>
                          </p:cTn>
                        </p:par>
                        <p:par>
                          <p:cTn id="82" fill="hold">
                            <p:stCondLst>
                              <p:cond delay="4500"/>
                            </p:stCondLst>
                            <p:childTnLst>
                              <p:par>
                                <p:cTn id="83" presetID="22" presetClass="entr" presetSubtype="8"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p:bldP spid="6" grpId="0"/>
      <p:bldP spid="8" grpId="0"/>
      <p:bldP spid="18" grpId="0" animBg="1"/>
      <p:bldP spid="9" grpId="0"/>
      <p:bldP spid="11" grpId="0"/>
      <p:bldP spid="19" grpId="0" animBg="1"/>
      <p:bldP spid="12" grpId="0"/>
      <p:bldP spid="14" grpId="0"/>
      <p:bldP spid="20" grpId="0" animBg="1"/>
      <p:bldP spid="15" grpId="0"/>
      <p:bldP spid="17" grpId="0"/>
      <p:bldP spid="21"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a:grpSpLocks noChangeAspect="1"/>
          </p:cNvGrpSpPr>
          <p:nvPr/>
        </p:nvGrpSpPr>
        <p:grpSpPr>
          <a:xfrm rot="900000">
            <a:off x="6308866" y="1330359"/>
            <a:ext cx="1440000" cy="3366188"/>
            <a:chOff x="1892952" y="1608764"/>
            <a:chExt cx="1606510" cy="3755426"/>
          </a:xfrm>
          <a:solidFill>
            <a:schemeClr val="bg1">
              <a:lumMod val="50000"/>
            </a:schemeClr>
          </a:solidFill>
        </p:grpSpPr>
        <p:sp>
          <p:nvSpPr>
            <p:cNvPr id="5" name="等腰三角形 4"/>
            <p:cNvSpPr/>
            <p:nvPr/>
          </p:nvSpPr>
          <p:spPr>
            <a:xfrm rot="19791212">
              <a:off x="1892952" y="1990116"/>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 name="等腰三角形 5"/>
            <p:cNvSpPr/>
            <p:nvPr/>
          </p:nvSpPr>
          <p:spPr>
            <a:xfrm rot="1814340">
              <a:off x="2200531" y="1621065"/>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 name="等腰三角形 6"/>
            <p:cNvSpPr/>
            <p:nvPr/>
          </p:nvSpPr>
          <p:spPr>
            <a:xfrm rot="19809562">
              <a:off x="2525369" y="1608764"/>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 name="等腰三角形 8"/>
            <p:cNvSpPr/>
            <p:nvPr/>
          </p:nvSpPr>
          <p:spPr>
            <a:xfrm rot="1809046">
              <a:off x="2824515" y="1986751"/>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 name="等腰三角形 9"/>
            <p:cNvSpPr/>
            <p:nvPr/>
          </p:nvSpPr>
          <p:spPr>
            <a:xfrm rot="5400000">
              <a:off x="2673969" y="2445681"/>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 name="等腰三角形 10"/>
            <p:cNvSpPr/>
            <p:nvPr/>
          </p:nvSpPr>
          <p:spPr>
            <a:xfrm rot="1809046">
              <a:off x="2824515" y="2744786"/>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2" name="等腰三角形 11"/>
            <p:cNvSpPr/>
            <p:nvPr/>
          </p:nvSpPr>
          <p:spPr>
            <a:xfrm rot="5400000">
              <a:off x="2673969" y="3203717"/>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 name="等腰三角形 12"/>
            <p:cNvSpPr/>
            <p:nvPr/>
          </p:nvSpPr>
          <p:spPr>
            <a:xfrm rot="1809046">
              <a:off x="2824515" y="3507120"/>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4" name="等腰三角形 13"/>
            <p:cNvSpPr/>
            <p:nvPr/>
          </p:nvSpPr>
          <p:spPr>
            <a:xfrm rot="5400000">
              <a:off x="2673969" y="3966051"/>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等腰三角形 14"/>
            <p:cNvSpPr/>
            <p:nvPr/>
          </p:nvSpPr>
          <p:spPr>
            <a:xfrm rot="1809046">
              <a:off x="2824515" y="4276861"/>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6" name="等腰三角形 15"/>
            <p:cNvSpPr/>
            <p:nvPr/>
          </p:nvSpPr>
          <p:spPr>
            <a:xfrm rot="5400000">
              <a:off x="2673969" y="4735791"/>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23" name="等腰三角形 24"/>
          <p:cNvSpPr/>
          <p:nvPr/>
        </p:nvSpPr>
        <p:spPr>
          <a:xfrm rot="18644449" flipV="1">
            <a:off x="2802362" y="1200676"/>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5" name="等腰三角形 26"/>
          <p:cNvSpPr/>
          <p:nvPr/>
        </p:nvSpPr>
        <p:spPr>
          <a:xfrm rot="5128887" flipV="1">
            <a:off x="9592518" y="3425332"/>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9" name="等腰三角形 30"/>
          <p:cNvSpPr/>
          <p:nvPr/>
        </p:nvSpPr>
        <p:spPr>
          <a:xfrm rot="1809046" flipV="1">
            <a:off x="1389396" y="5201128"/>
            <a:ext cx="198454" cy="171081"/>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 name="文本占位符 1"/>
          <p:cNvSpPr>
            <a:spLocks noGrp="1"/>
          </p:cNvSpPr>
          <p:nvPr>
            <p:ph type="body" sz="quarter" idx="4294967295"/>
          </p:nvPr>
        </p:nvSpPr>
        <p:spPr>
          <a:xfrm>
            <a:off x="6051762" y="2927568"/>
            <a:ext cx="2616200" cy="561975"/>
          </a:xfrm>
          <a:prstGeom prst="rect">
            <a:avLst/>
          </a:prstGeom>
          <a:solidFill>
            <a:srgbClr val="F6F8F8"/>
          </a:solidFill>
          <a:effectLst/>
        </p:spPr>
        <p:txBody>
          <a:bodyPr wrap="square">
            <a:spAutoFit/>
          </a:bodyPr>
          <a:lstStyle/>
          <a:p>
            <a:pPr marL="0" indent="0" algn="ctr">
              <a:buNone/>
            </a:pPr>
            <a:r>
              <a:rPr kumimoji="1" lang="en-US" altLang="zh-CN" sz="3400" dirty="0">
                <a:solidFill>
                  <a:schemeClr val="tx2"/>
                </a:solidFill>
                <a:effectLst>
                  <a:innerShdw blurRad="63500" dist="50800" dir="16200000">
                    <a:prstClr val="black">
                      <a:alpha val="30000"/>
                    </a:prstClr>
                  </a:innerShdw>
                </a:effectLst>
                <a:latin typeface="+mj-ea"/>
                <a:ea typeface="+mj-ea"/>
              </a:rPr>
              <a:t>PART ONE</a:t>
            </a:r>
            <a:endParaRPr kumimoji="1" lang="en-US" altLang="zh-CN" sz="3400" dirty="0">
              <a:solidFill>
                <a:schemeClr val="tx2"/>
              </a:solidFill>
              <a:effectLst>
                <a:innerShdw blurRad="63500" dist="50800" dir="16200000">
                  <a:prstClr val="black">
                    <a:alpha val="30000"/>
                  </a:prstClr>
                </a:innerShdw>
              </a:effectLst>
              <a:latin typeface="+mj-ea"/>
              <a:ea typeface="+mj-ea"/>
            </a:endParaRPr>
          </a:p>
        </p:txBody>
      </p:sp>
      <p:sp>
        <p:nvSpPr>
          <p:cNvPr id="20" name="文本框 12"/>
          <p:cNvSpPr txBox="1"/>
          <p:nvPr/>
        </p:nvSpPr>
        <p:spPr>
          <a:xfrm>
            <a:off x="2721635" y="2906037"/>
            <a:ext cx="2316480" cy="645160"/>
          </a:xfrm>
          <a:prstGeom prst="rect">
            <a:avLst/>
          </a:prstGeom>
          <a:noFill/>
        </p:spPr>
        <p:txBody>
          <a:bodyPr wrap="none" rtlCol="0">
            <a:spAutoFit/>
          </a:bodyPr>
          <a:lstStyle/>
          <a:p>
            <a:pPr algn="ctr"/>
            <a:r>
              <a:rPr lang="zh-CN" altLang="en-US" sz="3600" b="1" spc="600" dirty="0" smtClean="0">
                <a:solidFill>
                  <a:schemeClr val="bg1">
                    <a:lumMod val="25000"/>
                  </a:schemeClr>
                </a:solidFill>
                <a:latin typeface="微软雅黑" panose="020B0503020204020204" pitchFamily="34" charset="-122"/>
                <a:ea typeface="微软雅黑" panose="020B0503020204020204" pitchFamily="34" charset="-122"/>
              </a:rPr>
              <a:t>公式</a:t>
            </a:r>
            <a:r>
              <a:rPr lang="zh-CN" altLang="en-US" sz="3600" b="1" spc="600" dirty="0" smtClean="0">
                <a:solidFill>
                  <a:schemeClr val="bg1">
                    <a:lumMod val="25000"/>
                  </a:schemeClr>
                </a:solidFill>
                <a:latin typeface="微软雅黑" panose="020B0503020204020204" pitchFamily="34" charset="-122"/>
                <a:ea typeface="微软雅黑" panose="020B0503020204020204" pitchFamily="34" charset="-122"/>
              </a:rPr>
              <a:t>推导</a:t>
            </a:r>
            <a:endParaRPr lang="zh-CN" altLang="en-US" sz="3600" b="1" spc="600" dirty="0" smtClean="0">
              <a:solidFill>
                <a:schemeClr val="bg1">
                  <a:lumMod val="25000"/>
                </a:schemeClr>
              </a:solidFill>
              <a:latin typeface="微软雅黑" panose="020B0503020204020204" pitchFamily="34" charset="-122"/>
              <a:ea typeface="微软雅黑" panose="020B0503020204020204" pitchFamily="34" charset="-122"/>
            </a:endParaRPr>
          </a:p>
        </p:txBody>
      </p:sp>
      <p:sp>
        <p:nvSpPr>
          <p:cNvPr id="57" name="文本框 56"/>
          <p:cNvSpPr txBox="1"/>
          <p:nvPr/>
        </p:nvSpPr>
        <p:spPr>
          <a:xfrm flipH="1">
            <a:off x="1792050" y="5134032"/>
            <a:ext cx="8192724" cy="306705"/>
          </a:xfrm>
          <a:prstGeom prst="rect">
            <a:avLst/>
          </a:prstGeom>
          <a:noFill/>
        </p:spPr>
        <p:txBody>
          <a:bodyPr wrap="square" rtlCol="0">
            <a:spAutoFit/>
          </a:bodyPr>
          <a:lstStyle/>
          <a:p>
            <a:pPr>
              <a:spcBef>
                <a:spcPts val="600"/>
              </a:spcBef>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包括玻尔兹曼分布推导及恒星吸收谱公式推导</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8" name="组合 57"/>
          <p:cNvGrpSpPr/>
          <p:nvPr/>
        </p:nvGrpSpPr>
        <p:grpSpPr>
          <a:xfrm>
            <a:off x="10364644" y="5026793"/>
            <a:ext cx="2475173" cy="2097566"/>
            <a:chOff x="3204446" y="1507488"/>
            <a:chExt cx="4105347" cy="3479044"/>
          </a:xfrm>
          <a:solidFill>
            <a:schemeClr val="bg1">
              <a:lumMod val="50000"/>
              <a:alpha val="80000"/>
            </a:schemeClr>
          </a:solidFill>
        </p:grpSpPr>
        <p:sp>
          <p:nvSpPr>
            <p:cNvPr id="59" name="直角三角形 58"/>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0" name="直角三角形 59"/>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1" name="直角三角形 60"/>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2" name="直角三角形 61"/>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3" name="直角三角形 62"/>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4" name="直角三角形 63"/>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5" name="直角三角形 64"/>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6" name="直角三角形 65"/>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7" name="直角三角形 66"/>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8" name="直角三角形 67"/>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9" name="直角三角形 68"/>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0" name="直角三角形 69"/>
            <p:cNvSpPr/>
            <p:nvPr/>
          </p:nvSpPr>
          <p:spPr>
            <a:xfrm rot="13500000">
              <a:off x="5184399" y="2187307"/>
              <a:ext cx="864000" cy="864000"/>
            </a:xfrm>
            <a:prstGeom prst="r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1" name="直角三角形 70"/>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2" name="直角三角形 71"/>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3" name="直角三角形 72"/>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3" name="图片 2" descr="logo2"/>
          <p:cNvPicPr>
            <a:picLocks noChangeAspect="1"/>
          </p:cNvPicPr>
          <p:nvPr userDrawn="1"/>
        </p:nvPicPr>
        <p:blipFill>
          <a:blip r:embed="rId1"/>
          <a:stretch>
            <a:fillRect/>
          </a:stretch>
        </p:blipFill>
        <p:spPr>
          <a:xfrm>
            <a:off x="445135" y="252095"/>
            <a:ext cx="1847215" cy="688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900" decel="100000" fill="hold"/>
                                        <p:tgtEl>
                                          <p:spTgt spid="2"/>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dissolve">
                                      <p:cBhvr>
                                        <p:cTn id="33" dur="500"/>
                                        <p:tgtEl>
                                          <p:spTgt spid="20"/>
                                        </p:tgtEl>
                                      </p:cBhvr>
                                    </p:animEffect>
                                  </p:childTnLst>
                                </p:cTn>
                              </p:par>
                            </p:childTnLst>
                          </p:cTn>
                        </p:par>
                        <p:par>
                          <p:cTn id="34" fill="hold">
                            <p:stCondLst>
                              <p:cond delay="1500"/>
                            </p:stCondLst>
                            <p:childTnLst>
                              <p:par>
                                <p:cTn id="35" presetID="37" presetClass="entr" presetSubtype="0" fill="hold" grpId="0" nodeType="afterEffect">
                                  <p:stCondLst>
                                    <p:cond delay="0"/>
                                  </p:stCondLst>
                                  <p:iterate type="wd">
                                    <p:tmPct val="10000"/>
                                  </p:iterate>
                                  <p:childTnLst>
                                    <p:set>
                                      <p:cBhvr>
                                        <p:cTn id="36" dur="1" fill="hold">
                                          <p:stCondLst>
                                            <p:cond delay="0"/>
                                          </p:stCondLst>
                                        </p:cTn>
                                        <p:tgtEl>
                                          <p:spTgt spid="57"/>
                                        </p:tgtEl>
                                        <p:attrNameLst>
                                          <p:attrName>style.visibility</p:attrName>
                                        </p:attrNameLst>
                                      </p:cBhvr>
                                      <p:to>
                                        <p:strVal val="visible"/>
                                      </p:to>
                                    </p:set>
                                    <p:animEffect transition="in" filter="fade">
                                      <p:cBhvr>
                                        <p:cTn id="37" dur="1000"/>
                                        <p:tgtEl>
                                          <p:spTgt spid="57"/>
                                        </p:tgtEl>
                                      </p:cBhvr>
                                    </p:animEffect>
                                    <p:anim calcmode="lin" valueType="num">
                                      <p:cBhvr>
                                        <p:cTn id="38" dur="1000" fill="hold"/>
                                        <p:tgtEl>
                                          <p:spTgt spid="57"/>
                                        </p:tgtEl>
                                        <p:attrNameLst>
                                          <p:attrName>ppt_x</p:attrName>
                                        </p:attrNameLst>
                                      </p:cBhvr>
                                      <p:tavLst>
                                        <p:tav tm="0">
                                          <p:val>
                                            <p:strVal val="#ppt_x"/>
                                          </p:val>
                                        </p:tav>
                                        <p:tav tm="100000">
                                          <p:val>
                                            <p:strVal val="#ppt_x"/>
                                          </p:val>
                                        </p:tav>
                                      </p:tavLst>
                                    </p:anim>
                                    <p:anim calcmode="lin" valueType="num">
                                      <p:cBhvr>
                                        <p:cTn id="39" dur="900" decel="100000" fill="hold"/>
                                        <p:tgtEl>
                                          <p:spTgt spid="57"/>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41" presetID="17" presetClass="entr" presetSubtype="2"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ppt_x</p:attrName>
                                        </p:attrNameLst>
                                      </p:cBhvr>
                                      <p:tavLst>
                                        <p:tav tm="0">
                                          <p:val>
                                            <p:strVal val="#ppt_x+#ppt_w/2"/>
                                          </p:val>
                                        </p:tav>
                                        <p:tav tm="100000">
                                          <p:val>
                                            <p:strVal val="#ppt_x"/>
                                          </p:val>
                                        </p:tav>
                                      </p:tavLst>
                                    </p:anim>
                                    <p:anim calcmode="lin" valueType="num">
                                      <p:cBhvr>
                                        <p:cTn id="44" dur="500" fill="hold"/>
                                        <p:tgtEl>
                                          <p:spTgt spid="58"/>
                                        </p:tgtEl>
                                        <p:attrNameLst>
                                          <p:attrName>ppt_y</p:attrName>
                                        </p:attrNameLst>
                                      </p:cBhvr>
                                      <p:tavLst>
                                        <p:tav tm="0">
                                          <p:val>
                                            <p:strVal val="#ppt_y"/>
                                          </p:val>
                                        </p:tav>
                                        <p:tav tm="100000">
                                          <p:val>
                                            <p:strVal val="#ppt_y"/>
                                          </p:val>
                                        </p:tav>
                                      </p:tavLst>
                                    </p:anim>
                                    <p:anim calcmode="lin" valueType="num">
                                      <p:cBhvr>
                                        <p:cTn id="45" dur="500" fill="hold"/>
                                        <p:tgtEl>
                                          <p:spTgt spid="58"/>
                                        </p:tgtEl>
                                        <p:attrNameLst>
                                          <p:attrName>ppt_w</p:attrName>
                                        </p:attrNameLst>
                                      </p:cBhvr>
                                      <p:tavLst>
                                        <p:tav tm="0">
                                          <p:val>
                                            <p:fltVal val="0"/>
                                          </p:val>
                                        </p:tav>
                                        <p:tav tm="100000">
                                          <p:val>
                                            <p:strVal val="#ppt_w"/>
                                          </p:val>
                                        </p:tav>
                                      </p:tavLst>
                                    </p:anim>
                                    <p:anim calcmode="lin" valueType="num">
                                      <p:cBhvr>
                                        <p:cTn id="46" dur="500" fill="hold"/>
                                        <p:tgtEl>
                                          <p:spTgt spid="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9" grpId="0" animBg="1"/>
      <p:bldP spid="2" grpId="0" bldLvl="0" animBg="1"/>
      <p:bldP spid="20"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1"/>
          <a:stretch>
            <a:fillRect/>
          </a:stretch>
        </p:blipFill>
        <p:spPr>
          <a:xfrm>
            <a:off x="4162990" y="4358516"/>
            <a:ext cx="3035981" cy="2459461"/>
          </a:xfrm>
          <a:prstGeom prst="rect">
            <a:avLst/>
          </a:prstGeom>
        </p:spPr>
      </p:pic>
      <p:pic>
        <p:nvPicPr>
          <p:cNvPr id="46" name="图片 45"/>
          <p:cNvPicPr>
            <a:picLocks noChangeAspect="1"/>
          </p:cNvPicPr>
          <p:nvPr/>
        </p:nvPicPr>
        <p:blipFill>
          <a:blip r:embed="rId2"/>
          <a:stretch>
            <a:fillRect/>
          </a:stretch>
        </p:blipFill>
        <p:spPr>
          <a:xfrm>
            <a:off x="37993" y="4367072"/>
            <a:ext cx="3978279" cy="2450905"/>
          </a:xfrm>
          <a:prstGeom prst="rect">
            <a:avLst/>
          </a:prstGeom>
        </p:spPr>
      </p:pic>
      <p:pic>
        <p:nvPicPr>
          <p:cNvPr id="44" name="图片 43"/>
          <p:cNvPicPr>
            <a:picLocks noChangeAspect="1"/>
          </p:cNvPicPr>
          <p:nvPr/>
        </p:nvPicPr>
        <p:blipFill>
          <a:blip r:embed="rId3"/>
          <a:stretch>
            <a:fillRect/>
          </a:stretch>
        </p:blipFill>
        <p:spPr>
          <a:xfrm>
            <a:off x="7312000" y="4419144"/>
            <a:ext cx="4771105" cy="2346763"/>
          </a:xfrm>
          <a:prstGeom prst="rect">
            <a:avLst/>
          </a:prstGeom>
        </p:spPr>
      </p:pic>
      <p:sp>
        <p:nvSpPr>
          <p:cNvPr id="17" name="文本框 16"/>
          <p:cNvSpPr txBox="1"/>
          <p:nvPr/>
        </p:nvSpPr>
        <p:spPr>
          <a:xfrm>
            <a:off x="6706282" y="1155221"/>
            <a:ext cx="5485717" cy="1815882"/>
          </a:xfrm>
          <a:prstGeom prst="rect">
            <a:avLst/>
          </a:prstGeom>
          <a:solidFill>
            <a:schemeClr val="bg2"/>
          </a:solidFill>
          <a:effectLst>
            <a:reflection blurRad="6350" stA="52000" endA="300" endPos="35000" dir="5400000" sy="-100000" algn="bl" rotWithShape="0"/>
          </a:effectLst>
        </p:spPr>
        <p:txBody>
          <a:bodyPr wrap="square" rtlCol="0">
            <a:spAutoFit/>
          </a:bodyPr>
          <a:lstStyle/>
          <a:p>
            <a:r>
              <a:rPr lang="zh-CN" altLang="en-US" sz="1600" dirty="0"/>
              <a:t>辐射转移方程：</a:t>
            </a:r>
            <a:endParaRPr lang="en-US" altLang="zh-CN" sz="1600" dirty="0"/>
          </a:p>
          <a:p>
            <a:endParaRPr lang="en-US" altLang="zh-CN" sz="1600" dirty="0"/>
          </a:p>
          <a:p>
            <a:endParaRPr lang="en-US" altLang="zh-CN" sz="1600" dirty="0"/>
          </a:p>
          <a:p>
            <a:endParaRPr lang="en-US" altLang="zh-CN" sz="1600" dirty="0"/>
          </a:p>
          <a:p>
            <a:r>
              <a:rPr lang="zh-CN" altLang="en-US" sz="1600" dirty="0"/>
              <a:t>仅考虑吸收，可化简为：</a:t>
            </a:r>
            <a:endParaRPr lang="en-US" altLang="zh-CN" sz="1600" dirty="0"/>
          </a:p>
          <a:p>
            <a:endParaRPr lang="en-US" altLang="zh-CN" sz="1600" dirty="0"/>
          </a:p>
          <a:p>
            <a:endParaRPr lang="en-US" altLang="zh-CN" sz="1600" dirty="0"/>
          </a:p>
        </p:txBody>
      </p:sp>
      <p:cxnSp>
        <p:nvCxnSpPr>
          <p:cNvPr id="26" name="Straight Connector 25"/>
          <p:cNvCxnSpPr/>
          <p:nvPr/>
        </p:nvCxnSpPr>
        <p:spPr>
          <a:xfrm>
            <a:off x="3579557" y="3400591"/>
            <a:ext cx="50617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p:cNvGrpSpPr>
            <a:grpSpLocks noChangeAspect="1"/>
          </p:cNvGrpSpPr>
          <p:nvPr/>
        </p:nvGrpSpPr>
        <p:grpSpPr>
          <a:xfrm>
            <a:off x="3858492" y="269255"/>
            <a:ext cx="392952" cy="730298"/>
            <a:chOff x="1892952" y="1608764"/>
            <a:chExt cx="1606510" cy="2985686"/>
          </a:xfrm>
          <a:solidFill>
            <a:schemeClr val="bg1">
              <a:lumMod val="50000"/>
            </a:schemeClr>
          </a:solidFill>
        </p:grpSpPr>
        <p:sp>
          <p:nvSpPr>
            <p:cNvPr id="22" name="等腰三角形 21"/>
            <p:cNvSpPr/>
            <p:nvPr/>
          </p:nvSpPr>
          <p:spPr>
            <a:xfrm rot="19791212">
              <a:off x="1892952" y="1990116"/>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7" name="等腰三角形 26"/>
            <p:cNvSpPr/>
            <p:nvPr/>
          </p:nvSpPr>
          <p:spPr>
            <a:xfrm rot="1814340">
              <a:off x="2200531" y="1621065"/>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等腰三角形 27"/>
            <p:cNvSpPr/>
            <p:nvPr/>
          </p:nvSpPr>
          <p:spPr>
            <a:xfrm rot="19809562">
              <a:off x="2525369" y="1608764"/>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9" name="等腰三角形 28"/>
            <p:cNvSpPr/>
            <p:nvPr/>
          </p:nvSpPr>
          <p:spPr>
            <a:xfrm rot="1809046">
              <a:off x="2824515" y="1986751"/>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0" name="等腰三角形 29"/>
            <p:cNvSpPr/>
            <p:nvPr/>
          </p:nvSpPr>
          <p:spPr>
            <a:xfrm rot="5400000">
              <a:off x="2673969" y="2445681"/>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1" name="等腰三角形 30"/>
            <p:cNvSpPr/>
            <p:nvPr/>
          </p:nvSpPr>
          <p:spPr>
            <a:xfrm rot="1809046">
              <a:off x="2824515" y="2744786"/>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2" name="等腰三角形 31"/>
            <p:cNvSpPr/>
            <p:nvPr/>
          </p:nvSpPr>
          <p:spPr>
            <a:xfrm rot="5400000">
              <a:off x="2673969" y="3203717"/>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3" name="等腰三角形 32"/>
            <p:cNvSpPr/>
            <p:nvPr/>
          </p:nvSpPr>
          <p:spPr>
            <a:xfrm rot="1809046">
              <a:off x="2824515" y="3507120"/>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4" name="等腰三角形 33"/>
            <p:cNvSpPr/>
            <p:nvPr/>
          </p:nvSpPr>
          <p:spPr>
            <a:xfrm rot="5400000">
              <a:off x="2673969" y="3966051"/>
              <a:ext cx="674947" cy="581851"/>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35" name="矩形 34"/>
          <p:cNvSpPr/>
          <p:nvPr/>
        </p:nvSpPr>
        <p:spPr>
          <a:xfrm>
            <a:off x="4410107" y="304408"/>
            <a:ext cx="4230694"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光谱吸收谱公式推导</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4201090" y="802758"/>
            <a:ext cx="3888096" cy="216743"/>
            <a:chOff x="1115625" y="1012943"/>
            <a:chExt cx="3888096" cy="216743"/>
          </a:xfrm>
        </p:grpSpPr>
        <p:cxnSp>
          <p:nvCxnSpPr>
            <p:cNvPr id="37" name="直接连接符 36"/>
            <p:cNvCxnSpPr>
              <a:endCxn id="38"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8" name="等腰三角形 37"/>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53" name="等腰三角形 24"/>
          <p:cNvSpPr/>
          <p:nvPr/>
        </p:nvSpPr>
        <p:spPr>
          <a:xfrm rot="16536394" flipV="1">
            <a:off x="9818303" y="854817"/>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4" name="等腰三角形 26"/>
          <p:cNvSpPr/>
          <p:nvPr/>
        </p:nvSpPr>
        <p:spPr>
          <a:xfrm rot="1809046" flipV="1">
            <a:off x="775645" y="4352689"/>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5" name="等腰三角形 30"/>
          <p:cNvSpPr/>
          <p:nvPr/>
        </p:nvSpPr>
        <p:spPr>
          <a:xfrm rot="1809046" flipV="1">
            <a:off x="11285155" y="5142543"/>
            <a:ext cx="198454" cy="171081"/>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 name="图片 2" descr="logo2"/>
          <p:cNvPicPr>
            <a:picLocks noChangeAspect="1"/>
          </p:cNvPicPr>
          <p:nvPr userDrawn="1"/>
        </p:nvPicPr>
        <p:blipFill>
          <a:blip r:embed="rId4"/>
          <a:stretch>
            <a:fillRect/>
          </a:stretch>
        </p:blipFill>
        <p:spPr>
          <a:xfrm>
            <a:off x="445135" y="252095"/>
            <a:ext cx="1847215" cy="688975"/>
          </a:xfrm>
          <a:prstGeom prst="rect">
            <a:avLst/>
          </a:prstGeom>
        </p:spPr>
      </p:pic>
      <p:pic>
        <p:nvPicPr>
          <p:cNvPr id="6" name="图片 5"/>
          <p:cNvPicPr>
            <a:picLocks noChangeAspect="1"/>
          </p:cNvPicPr>
          <p:nvPr/>
        </p:nvPicPr>
        <p:blipFill>
          <a:blip r:embed="rId5"/>
          <a:stretch>
            <a:fillRect/>
          </a:stretch>
        </p:blipFill>
        <p:spPr>
          <a:xfrm>
            <a:off x="0" y="1080335"/>
            <a:ext cx="6706283" cy="19177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9" name="直接箭头连接符 8"/>
          <p:cNvCxnSpPr/>
          <p:nvPr/>
        </p:nvCxnSpPr>
        <p:spPr>
          <a:xfrm>
            <a:off x="445135" y="2139203"/>
            <a:ext cx="4889097"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6"/>
          <a:stretch>
            <a:fillRect/>
          </a:stretch>
        </p:blipFill>
        <p:spPr>
          <a:xfrm>
            <a:off x="6706283" y="2476099"/>
            <a:ext cx="2122229" cy="407800"/>
          </a:xfrm>
          <a:prstGeom prst="rect">
            <a:avLst/>
          </a:prstGeom>
        </p:spPr>
      </p:pic>
      <p:pic>
        <p:nvPicPr>
          <p:cNvPr id="16" name="图片 15"/>
          <p:cNvPicPr>
            <a:picLocks noChangeAspect="1"/>
          </p:cNvPicPr>
          <p:nvPr/>
        </p:nvPicPr>
        <p:blipFill>
          <a:blip r:embed="rId7"/>
          <a:stretch>
            <a:fillRect/>
          </a:stretch>
        </p:blipFill>
        <p:spPr>
          <a:xfrm>
            <a:off x="6685763" y="1443991"/>
            <a:ext cx="1955038" cy="565312"/>
          </a:xfrm>
          <a:prstGeom prst="rect">
            <a:avLst/>
          </a:prstGeom>
        </p:spPr>
      </p:pic>
      <p:pic>
        <p:nvPicPr>
          <p:cNvPr id="19" name="图片 18"/>
          <p:cNvPicPr>
            <a:picLocks noChangeAspect="1"/>
          </p:cNvPicPr>
          <p:nvPr/>
        </p:nvPicPr>
        <p:blipFill>
          <a:blip r:embed="rId8"/>
          <a:stretch>
            <a:fillRect/>
          </a:stretch>
        </p:blipFill>
        <p:spPr>
          <a:xfrm>
            <a:off x="9853863" y="1726647"/>
            <a:ext cx="2065146" cy="399969"/>
          </a:xfrm>
          <a:prstGeom prst="rect">
            <a:avLst/>
          </a:prstGeom>
        </p:spPr>
      </p:pic>
      <p:sp>
        <p:nvSpPr>
          <p:cNvPr id="20" name="箭头: 右 19"/>
          <p:cNvSpPr/>
          <p:nvPr/>
        </p:nvSpPr>
        <p:spPr>
          <a:xfrm>
            <a:off x="8929434" y="1813160"/>
            <a:ext cx="635055" cy="368300"/>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9"/>
          <a:stretch>
            <a:fillRect/>
          </a:stretch>
        </p:blipFill>
        <p:spPr>
          <a:xfrm>
            <a:off x="9408477" y="2283807"/>
            <a:ext cx="3053929" cy="687296"/>
          </a:xfrm>
          <a:prstGeom prst="rect">
            <a:avLst/>
          </a:prstGeom>
        </p:spPr>
      </p:pic>
      <p:sp>
        <p:nvSpPr>
          <p:cNvPr id="40" name="文本框 39"/>
          <p:cNvSpPr txBox="1"/>
          <p:nvPr/>
        </p:nvSpPr>
        <p:spPr>
          <a:xfrm>
            <a:off x="0" y="2930724"/>
            <a:ext cx="12255500" cy="1322070"/>
          </a:xfrm>
          <a:prstGeom prst="rect">
            <a:avLst/>
          </a:prstGeom>
          <a:solidFill>
            <a:schemeClr val="bg2"/>
          </a:solidFill>
        </p:spPr>
        <p:txBody>
          <a:bodyPr wrap="square" rtlCol="0">
            <a:spAutoFit/>
          </a:bodyPr>
          <a:lstStyle/>
          <a:p>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光学深度：衡量在特定频率上穿过某个介质时被吸收的强度</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黑体辐射：我们用 </a:t>
            </a:r>
            <a:r>
              <a:rPr lang="en-US" altLang="zh-CN" sz="1600" dirty="0">
                <a:latin typeface="宋体" panose="02010600030101010101" pitchFamily="2" charset="-122"/>
                <a:ea typeface="宋体" panose="02010600030101010101" pitchFamily="2" charset="-122"/>
              </a:rPr>
              <a:t>Planck </a:t>
            </a:r>
            <a:r>
              <a:rPr lang="zh-CN" altLang="en-US" sz="1600" dirty="0">
                <a:latin typeface="宋体" panose="02010600030101010101" pitchFamily="2" charset="-122"/>
                <a:ea typeface="宋体" panose="02010600030101010101" pitchFamily="2" charset="-122"/>
              </a:rPr>
              <a:t>函数来模拟入射光</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粒子数：它取决于中性氢中</a:t>
            </a:r>
            <a:r>
              <a:rPr lang="en-US" altLang="zh-CN" sz="1600" dirty="0">
                <a:latin typeface="宋体" panose="02010600030101010101" pitchFamily="2" charset="-122"/>
                <a:ea typeface="宋体" panose="02010600030101010101" pitchFamily="2" charset="-122"/>
              </a:rPr>
              <a:t>n=2</a:t>
            </a:r>
            <a:r>
              <a:rPr lang="zh-CN" altLang="en-US" sz="1600" dirty="0">
                <a:latin typeface="宋体" panose="02010600030101010101" pitchFamily="2" charset="-122"/>
                <a:ea typeface="宋体" panose="02010600030101010101" pitchFamily="2" charset="-122"/>
              </a:rPr>
              <a:t>能级的粒子数；这个粒子数来自 </a:t>
            </a:r>
            <a:r>
              <a:rPr lang="en-US" altLang="zh-CN" sz="1600" dirty="0">
                <a:latin typeface="宋体" panose="02010600030101010101" pitchFamily="2" charset="-122"/>
                <a:ea typeface="宋体" panose="02010600030101010101" pitchFamily="2" charset="-122"/>
              </a:rPr>
              <a:t>Saha </a:t>
            </a:r>
            <a:r>
              <a:rPr lang="zh-CN" altLang="en-US" sz="1600" dirty="0">
                <a:latin typeface="宋体" panose="02010600030101010101" pitchFamily="2" charset="-122"/>
                <a:ea typeface="宋体" panose="02010600030101010101" pitchFamily="2" charset="-122"/>
              </a:rPr>
              <a:t>电离平衡公式 </a:t>
            </a:r>
            <a:r>
              <a:rPr lang="en-US" altLang="zh-CN" sz="1600" dirty="0">
                <a:latin typeface="宋体" panose="02010600030101010101" pitchFamily="2" charset="-122"/>
                <a:ea typeface="宋体" panose="02010600030101010101" pitchFamily="2" charset="-122"/>
              </a:rPr>
              <a:t>+ Boltzmann </a:t>
            </a:r>
            <a:r>
              <a:rPr lang="zh-CN" altLang="en-US" sz="1600" dirty="0">
                <a:latin typeface="宋体" panose="02010600030101010101" pitchFamily="2" charset="-122"/>
                <a:ea typeface="宋体" panose="02010600030101010101" pitchFamily="2" charset="-122"/>
              </a:rPr>
              <a:t>分布；</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谱线展宽：高斯轮廓函数（</a:t>
            </a:r>
            <a:r>
              <a:rPr lang="zh-CN" altLang="zh-CN" sz="1600" kern="100" dirty="0">
                <a:effectLst/>
                <a:ea typeface="宋体" panose="02010600030101010101" pitchFamily="2" charset="-122"/>
                <a:cs typeface="Times New Roman" panose="02020603050405020304" charset="0"/>
              </a:rPr>
              <a:t>热多普勒展宽</a:t>
            </a:r>
            <a:r>
              <a:rPr lang="zh-CN" altLang="en-US" sz="1600" dirty="0">
                <a:latin typeface="宋体" panose="02010600030101010101" pitchFamily="2" charset="-122"/>
                <a:ea typeface="宋体" panose="02010600030101010101" pitchFamily="2" charset="-122"/>
              </a:rPr>
              <a:t>）、 </a:t>
            </a:r>
            <a:r>
              <a:rPr lang="en-US" altLang="zh-CN" sz="1600" dirty="0">
                <a:latin typeface="宋体" panose="02010600030101010101" pitchFamily="2" charset="-122"/>
                <a:ea typeface="宋体" panose="02010600030101010101" pitchFamily="2" charset="-122"/>
              </a:rPr>
              <a:t>Voigt </a:t>
            </a:r>
            <a:r>
              <a:rPr lang="zh-CN" altLang="en-US" sz="1600" dirty="0">
                <a:latin typeface="宋体" panose="02010600030101010101" pitchFamily="2" charset="-122"/>
                <a:ea typeface="宋体" panose="02010600030101010101" pitchFamily="2" charset="-122"/>
              </a:rPr>
              <a:t>轮廓函数（自然展宽和热运动造成的 </a:t>
            </a:r>
            <a:r>
              <a:rPr lang="en-US" altLang="zh-CN" sz="1600" dirty="0">
                <a:latin typeface="宋体" panose="02010600030101010101" pitchFamily="2" charset="-122"/>
                <a:ea typeface="宋体" panose="02010600030101010101" pitchFamily="2" charset="-122"/>
              </a:rPr>
              <a:t>Doppler </a:t>
            </a:r>
            <a:r>
              <a:rPr lang="zh-CN" altLang="en-US" sz="1600" dirty="0">
                <a:latin typeface="宋体" panose="02010600030101010101" pitchFamily="2" charset="-122"/>
                <a:ea typeface="宋体" panose="02010600030101010101" pitchFamily="2" charset="-122"/>
              </a:rPr>
              <a:t>展宽）</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53" presetClass="entr" presetSubtype="16" fill="hold" grpId="0" nodeType="withEffect">
                                  <p:stCondLst>
                                    <p:cond delay="250"/>
                                  </p:stCondLst>
                                  <p:iterate type="lt">
                                    <p:tmPct val="10000"/>
                                  </p:iterate>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par>
                                <p:cTn id="16" presetID="22" presetClass="entr" presetSubtype="8" fill="hold"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0"/>
                            </p:stCondLst>
                            <p:childTnLst>
                              <p:par>
                                <p:cTn id="20" presetID="53" presetClass="entr" presetSubtype="16" fill="hold" grpId="0"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p:cTn id="22" dur="500" fill="hold"/>
                                        <p:tgtEl>
                                          <p:spTgt spid="53"/>
                                        </p:tgtEl>
                                        <p:attrNameLst>
                                          <p:attrName>ppt_w</p:attrName>
                                        </p:attrNameLst>
                                      </p:cBhvr>
                                      <p:tavLst>
                                        <p:tav tm="0">
                                          <p:val>
                                            <p:fltVal val="0"/>
                                          </p:val>
                                        </p:tav>
                                        <p:tav tm="100000">
                                          <p:val>
                                            <p:strVal val="#ppt_w"/>
                                          </p:val>
                                        </p:tav>
                                      </p:tavLst>
                                    </p:anim>
                                    <p:anim calcmode="lin" valueType="num">
                                      <p:cBhvr>
                                        <p:cTn id="23" dur="500" fill="hold"/>
                                        <p:tgtEl>
                                          <p:spTgt spid="53"/>
                                        </p:tgtEl>
                                        <p:attrNameLst>
                                          <p:attrName>ppt_h</p:attrName>
                                        </p:attrNameLst>
                                      </p:cBhvr>
                                      <p:tavLst>
                                        <p:tav tm="0">
                                          <p:val>
                                            <p:fltVal val="0"/>
                                          </p:val>
                                        </p:tav>
                                        <p:tav tm="100000">
                                          <p:val>
                                            <p:strVal val="#ppt_h"/>
                                          </p:val>
                                        </p:tav>
                                      </p:tavLst>
                                    </p:anim>
                                    <p:animEffect transition="in" filter="fade">
                                      <p:cBhvr>
                                        <p:cTn id="24" dur="500"/>
                                        <p:tgtEl>
                                          <p:spTgt spid="5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p:cTn id="32" dur="500" fill="hold"/>
                                        <p:tgtEl>
                                          <p:spTgt spid="54"/>
                                        </p:tgtEl>
                                        <p:attrNameLst>
                                          <p:attrName>ppt_w</p:attrName>
                                        </p:attrNameLst>
                                      </p:cBhvr>
                                      <p:tavLst>
                                        <p:tav tm="0">
                                          <p:val>
                                            <p:fltVal val="0"/>
                                          </p:val>
                                        </p:tav>
                                        <p:tav tm="100000">
                                          <p:val>
                                            <p:strVal val="#ppt_w"/>
                                          </p:val>
                                        </p:tav>
                                      </p:tavLst>
                                    </p:anim>
                                    <p:anim calcmode="lin" valueType="num">
                                      <p:cBhvr>
                                        <p:cTn id="33" dur="500" fill="hold"/>
                                        <p:tgtEl>
                                          <p:spTgt spid="54"/>
                                        </p:tgtEl>
                                        <p:attrNameLst>
                                          <p:attrName>ppt_h</p:attrName>
                                        </p:attrNameLst>
                                      </p:cBhvr>
                                      <p:tavLst>
                                        <p:tav tm="0">
                                          <p:val>
                                            <p:fltVal val="0"/>
                                          </p:val>
                                        </p:tav>
                                        <p:tav tm="100000">
                                          <p:val>
                                            <p:strVal val="#ppt_h"/>
                                          </p:val>
                                        </p:tav>
                                      </p:tavLst>
                                    </p:anim>
                                    <p:animEffect transition="in" filter="fade">
                                      <p:cBhvr>
                                        <p:cTn id="3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3" grpId="0" bldLvl="0" animBg="1"/>
      <p:bldP spid="54" grpId="0" bldLvl="0" animBg="1"/>
      <p:bldP spid="5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141648" y="925008"/>
            <a:ext cx="4904295" cy="5435695"/>
          </a:xfrm>
          <a:prstGeom prst="rect">
            <a:avLst/>
          </a:prstGeom>
          <a:ln>
            <a:noFill/>
          </a:ln>
          <a:effectLst>
            <a:outerShdw blurRad="292100" dist="139700" dir="2700000" algn="tl" rotWithShape="0">
              <a:srgbClr val="333333">
                <a:alpha val="65000"/>
              </a:srgbClr>
            </a:outerShdw>
          </a:effectLst>
        </p:spPr>
      </p:pic>
      <p:sp>
        <p:nvSpPr>
          <p:cNvPr id="4" name="标题 3"/>
          <p:cNvSpPr txBox="1">
            <a:spLocks noGrp="1"/>
          </p:cNvSpPr>
          <p:nvPr>
            <p:ph type="title"/>
          </p:nvPr>
        </p:nvSpPr>
        <p:spPr>
          <a:xfrm>
            <a:off x="886905" y="6516368"/>
            <a:ext cx="7162800" cy="341632"/>
          </a:xfrm>
          <a:prstGeom prst="rect">
            <a:avLst/>
          </a:prstGeom>
          <a:noFill/>
        </p:spPr>
        <p:txBody>
          <a:bodyPr wrap="square" rtlCol="0">
            <a:spAutoFit/>
          </a:bodyPr>
          <a:lstStyle/>
          <a:p>
            <a:r>
              <a:rPr lang="zh-CN" altLang="en-US" sz="1800" dirty="0">
                <a:latin typeface="+mj-ea"/>
                <a:cs typeface="+mj-ea"/>
              </a:rPr>
              <a:t>LAMOST数据中不同光谱型恒星光谱</a:t>
            </a:r>
            <a:endParaRPr lang="zh-CN" altLang="en-US" sz="1800" dirty="0">
              <a:latin typeface="+mj-ea"/>
              <a:cs typeface="+mj-ea"/>
            </a:endParaRPr>
          </a:p>
        </p:txBody>
      </p:sp>
      <p:sp>
        <p:nvSpPr>
          <p:cNvPr id="6" name="文本框 5"/>
          <p:cNvSpPr txBox="1"/>
          <p:nvPr/>
        </p:nvSpPr>
        <p:spPr>
          <a:xfrm>
            <a:off x="5340350" y="965200"/>
            <a:ext cx="6375400" cy="5355312"/>
          </a:xfrm>
          <a:prstGeom prst="rect">
            <a:avLst/>
          </a:prstGeom>
          <a:noFill/>
        </p:spPr>
        <p:txBody>
          <a:bodyPr wrap="square" rtlCol="0">
            <a:spAutoFit/>
          </a:bodyPr>
          <a:lstStyle/>
          <a:p>
            <a:pPr>
              <a:buNone/>
            </a:pPr>
            <a:r>
              <a:rPr lang="zh-CN" altLang="en-US" dirty="0">
                <a:latin typeface="黑体" panose="02010609060101010101" charset="-122"/>
                <a:ea typeface="黑体" panose="02010609060101010101" charset="-122"/>
              </a:rPr>
              <a:t>元素与能级：</a:t>
            </a:r>
            <a:endParaRPr lang="en-US" altLang="zh-CN" dirty="0">
              <a:latin typeface="黑体" panose="02010609060101010101" charset="-122"/>
              <a:ea typeface="黑体" panose="02010609060101010101" charset="-122"/>
            </a:endParaRPr>
          </a:p>
          <a:p>
            <a:pPr>
              <a:buNone/>
            </a:pPr>
            <a:r>
              <a:rPr lang="zh-CN" altLang="en-US" dirty="0">
                <a:latin typeface="宋体" panose="02010600030101010101" pitchFamily="2" charset="-122"/>
                <a:ea typeface="宋体" panose="02010600030101010101" pitchFamily="2" charset="-122"/>
              </a:rPr>
              <a:t>恒星大气中含有多种元素：</a:t>
            </a:r>
            <a:r>
              <a:rPr lang="en-US" altLang="zh-CN" dirty="0">
                <a:latin typeface="宋体" panose="02010600030101010101" pitchFamily="2" charset="-122"/>
                <a:ea typeface="宋体" panose="02010600030101010101" pitchFamily="2" charset="-122"/>
              </a:rPr>
              <a:t>H</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He</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Fe</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Na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Mg</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Ti</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Si</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O……</a:t>
            </a:r>
            <a:r>
              <a:rPr lang="zh-CN" altLang="en-US" dirty="0">
                <a:latin typeface="宋体" panose="02010600030101010101" pitchFamily="2" charset="-122"/>
                <a:ea typeface="宋体" panose="02010600030101010101" pitchFamily="2" charset="-122"/>
              </a:rPr>
              <a:t>每种元素有多个电离态，每个电离态有众多能级，能级间跃迁导致成百上千条谱线。特别是铁（</a:t>
            </a:r>
            <a:r>
              <a:rPr lang="en-US" altLang="zh-CN" dirty="0">
                <a:latin typeface="宋体" panose="02010600030101010101" pitchFamily="2" charset="-122"/>
                <a:ea typeface="宋体" panose="02010600030101010101" pitchFamily="2" charset="-122"/>
              </a:rPr>
              <a:t>Fe</a:t>
            </a:r>
            <a:r>
              <a:rPr lang="zh-CN" altLang="en-US" dirty="0">
                <a:latin typeface="宋体" panose="02010600030101010101" pitchFamily="2" charset="-122"/>
                <a:ea typeface="宋体" panose="02010600030101010101" pitchFamily="2" charset="-122"/>
              </a:rPr>
              <a:t>）等过渡金属拥有复杂的能级结构，谱线极其丰富。</a:t>
            </a:r>
            <a:endParaRPr lang="en-US" altLang="zh-CN" dirty="0">
              <a:latin typeface="宋体" panose="02010600030101010101" pitchFamily="2" charset="-122"/>
              <a:ea typeface="宋体" panose="02010600030101010101" pitchFamily="2" charset="-122"/>
            </a:endParaRPr>
          </a:p>
          <a:p>
            <a:pPr>
              <a:buNone/>
            </a:pPr>
            <a:endParaRPr lang="en-US" altLang="zh-CN" dirty="0">
              <a:latin typeface="宋体" panose="02010600030101010101" pitchFamily="2" charset="-122"/>
              <a:ea typeface="宋体" panose="02010600030101010101" pitchFamily="2" charset="-122"/>
            </a:endParaRPr>
          </a:p>
          <a:p>
            <a:pPr>
              <a:buNone/>
            </a:pPr>
            <a:r>
              <a:rPr lang="zh-CN" altLang="en-US" dirty="0">
                <a:latin typeface="黑体" panose="02010609060101010101" charset="-122"/>
                <a:ea typeface="黑体" panose="02010609060101010101" charset="-122"/>
              </a:rPr>
              <a:t>展宽机制：</a:t>
            </a:r>
            <a:endParaRPr lang="en-US" altLang="zh-CN" dirty="0">
              <a:latin typeface="黑体" panose="02010609060101010101" charset="-122"/>
              <a:ea typeface="黑体" panose="02010609060101010101" charset="-122"/>
            </a:endParaRPr>
          </a:p>
          <a:p>
            <a:pPr>
              <a:buNone/>
            </a:pPr>
            <a:r>
              <a:rPr lang="zh-CN" altLang="en-US" dirty="0">
                <a:latin typeface="宋体" panose="02010600030101010101" pitchFamily="2" charset="-122"/>
                <a:ea typeface="宋体" panose="02010600030101010101" pitchFamily="2" charset="-122"/>
              </a:rPr>
              <a:t>自然展宽、热展宽（多普勒展宽）、压力展宽（碰撞展宽）</a:t>
            </a:r>
            <a:endParaRPr lang="en-US" altLang="zh-CN" dirty="0">
              <a:latin typeface="宋体" panose="02010600030101010101" pitchFamily="2" charset="-122"/>
              <a:ea typeface="宋体" panose="02010600030101010101" pitchFamily="2" charset="-122"/>
            </a:endParaRPr>
          </a:p>
          <a:p>
            <a:pPr>
              <a:buNone/>
            </a:pPr>
            <a:endParaRPr lang="en-US" altLang="zh-CN" dirty="0">
              <a:latin typeface="黑体" panose="02010609060101010101" charset="-122"/>
              <a:ea typeface="黑体" panose="02010609060101010101" charset="-122"/>
            </a:endParaRPr>
          </a:p>
          <a:p>
            <a:pPr>
              <a:buNone/>
            </a:pPr>
            <a:r>
              <a:rPr lang="zh-CN" altLang="en-US" dirty="0">
                <a:latin typeface="黑体" panose="02010609060101010101" charset="-122"/>
                <a:ea typeface="黑体" panose="02010609060101010101" charset="-122"/>
              </a:rPr>
              <a:t>速度场引起的影响：</a:t>
            </a:r>
            <a:endParaRPr lang="zh-CN" altLang="en-US" dirty="0">
              <a:latin typeface="黑体" panose="02010609060101010101" charset="-122"/>
              <a:ea typeface="黑体" panose="02010609060101010101" charset="-122"/>
            </a:endParaRPr>
          </a:p>
          <a:p>
            <a:pPr>
              <a:buNone/>
            </a:pPr>
            <a:r>
              <a:rPr lang="zh-CN" altLang="en-US" dirty="0">
                <a:latin typeface="宋体" panose="02010600030101010101" pitchFamily="2" charset="-122"/>
                <a:ea typeface="宋体" panose="02010600030101010101" pitchFamily="2" charset="-122"/>
              </a:rPr>
              <a:t>宏观多普勒效应、湍流展宽</a:t>
            </a:r>
            <a:endParaRPr lang="en-US" altLang="zh-CN" dirty="0">
              <a:latin typeface="宋体" panose="02010600030101010101" pitchFamily="2" charset="-122"/>
              <a:ea typeface="宋体" panose="02010600030101010101" pitchFamily="2" charset="-122"/>
            </a:endParaRPr>
          </a:p>
          <a:p>
            <a:pPr>
              <a:buNone/>
            </a:pPr>
            <a:endParaRPr lang="en-US" altLang="zh-CN" dirty="0">
              <a:latin typeface="宋体" panose="02010600030101010101" pitchFamily="2" charset="-122"/>
              <a:ea typeface="宋体" panose="02010600030101010101" pitchFamily="2" charset="-122"/>
            </a:endParaRPr>
          </a:p>
          <a:p>
            <a:pPr>
              <a:buNone/>
            </a:pPr>
            <a:r>
              <a:rPr lang="zh-CN" altLang="en-US" dirty="0">
                <a:latin typeface="黑体" panose="02010609060101010101" charset="-122"/>
                <a:ea typeface="黑体" panose="02010609060101010101" charset="-122"/>
              </a:rPr>
              <a:t>大气结构与辐射：</a:t>
            </a:r>
            <a:endParaRPr lang="en-US" altLang="zh-CN" dirty="0">
              <a:latin typeface="黑体" panose="02010609060101010101" charset="-122"/>
              <a:ea typeface="黑体" panose="02010609060101010101" charset="-122"/>
            </a:endParaRPr>
          </a:p>
          <a:p>
            <a:pPr>
              <a:buNone/>
            </a:pPr>
            <a:r>
              <a:rPr lang="zh-CN" altLang="en-US" dirty="0">
                <a:latin typeface="宋体" panose="02010600030101010101" pitchFamily="2" charset="-122"/>
                <a:ea typeface="宋体" panose="02010600030101010101" pitchFamily="2" charset="-122"/>
              </a:rPr>
              <a:t>恒星大气是层状结构，不同深度有不同的温度、密度。</a:t>
            </a:r>
            <a:endParaRPr lang="en-US" altLang="zh-CN" dirty="0">
              <a:latin typeface="宋体" panose="02010600030101010101" pitchFamily="2" charset="-122"/>
              <a:ea typeface="宋体" panose="02010600030101010101" pitchFamily="2" charset="-122"/>
            </a:endParaRPr>
          </a:p>
          <a:p>
            <a:pPr>
              <a:buNone/>
            </a:pPr>
            <a:endParaRPr lang="en-US" altLang="zh-CN" dirty="0">
              <a:latin typeface="黑体" panose="02010609060101010101" charset="-122"/>
              <a:ea typeface="黑体" panose="02010609060101010101" charset="-122"/>
            </a:endParaRPr>
          </a:p>
          <a:p>
            <a:pPr>
              <a:buNone/>
            </a:pPr>
            <a:r>
              <a:rPr lang="zh-CN" altLang="en-US" dirty="0">
                <a:latin typeface="黑体" panose="02010609060101010101" charset="-122"/>
                <a:ea typeface="黑体" panose="02010609060101010101" charset="-122"/>
              </a:rPr>
              <a:t>特殊物理机制：</a:t>
            </a:r>
            <a:endParaRPr lang="en-US" altLang="zh-CN" dirty="0">
              <a:latin typeface="黑体" panose="02010609060101010101" charset="-122"/>
              <a:ea typeface="黑体" panose="02010609060101010101" charset="-122"/>
            </a:endParaRPr>
          </a:p>
          <a:p>
            <a:pPr>
              <a:buNone/>
            </a:pPr>
            <a:r>
              <a:rPr lang="en-US" altLang="zh-CN" dirty="0">
                <a:latin typeface="宋体" panose="02010600030101010101" pitchFamily="2" charset="-122"/>
                <a:ea typeface="宋体" panose="02010600030101010101" pitchFamily="2" charset="-122"/>
              </a:rPr>
              <a:t>Zeeman</a:t>
            </a:r>
            <a:r>
              <a:rPr lang="zh-CN" altLang="en-US" dirty="0">
                <a:latin typeface="宋体" panose="02010600030101010101" pitchFamily="2" charset="-122"/>
                <a:ea typeface="宋体" panose="02010600030101010101" pitchFamily="2" charset="-122"/>
              </a:rPr>
              <a:t>分裂、</a:t>
            </a:r>
            <a:r>
              <a:rPr lang="en-US" altLang="zh-CN" dirty="0">
                <a:latin typeface="宋体" panose="02010600030101010101" pitchFamily="2" charset="-122"/>
                <a:ea typeface="宋体" panose="02010600030101010101" pitchFamily="2" charset="-122"/>
              </a:rPr>
              <a:t>stark</a:t>
            </a:r>
            <a:r>
              <a:rPr lang="zh-CN" altLang="en-US" dirty="0">
                <a:latin typeface="宋体" panose="02010600030101010101" pitchFamily="2" charset="-122"/>
                <a:ea typeface="宋体" panose="02010600030101010101" pitchFamily="2" charset="-122"/>
              </a:rPr>
              <a:t>分裂、分子带结构、非热电子分布</a:t>
            </a:r>
            <a:endParaRPr lang="zh-CN" altLang="en-US" dirty="0">
              <a:latin typeface="宋体" panose="02010600030101010101" pitchFamily="2" charset="-122"/>
              <a:ea typeface="宋体" panose="02010600030101010101" pitchFamily="2" charset="-122"/>
            </a:endParaRPr>
          </a:p>
          <a:p>
            <a:pPr>
              <a:buNone/>
            </a:pPr>
            <a:endParaRPr lang="en-US" altLang="zh-CN" dirty="0">
              <a:latin typeface="黑体" panose="02010609060101010101" charset="-122"/>
              <a:ea typeface="黑体" panose="02010609060101010101" charset="-122"/>
            </a:endParaRPr>
          </a:p>
          <a:p>
            <a:pPr>
              <a:buNone/>
            </a:pPr>
            <a:endParaRPr lang="zh-CN" altLang="en-US" dirty="0"/>
          </a:p>
        </p:txBody>
      </p:sp>
      <p:sp>
        <p:nvSpPr>
          <p:cNvPr id="9" name="文本框 8"/>
          <p:cNvSpPr txBox="1"/>
          <p:nvPr/>
        </p:nvSpPr>
        <p:spPr>
          <a:xfrm>
            <a:off x="423863" y="400011"/>
            <a:ext cx="6124574" cy="461665"/>
          </a:xfrm>
          <a:prstGeom prst="rect">
            <a:avLst/>
          </a:prstGeom>
          <a:noFill/>
        </p:spPr>
        <p:txBody>
          <a:bodyPr wrap="square">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实际观测</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900000">
            <a:off x="2344070" y="1619307"/>
            <a:ext cx="2180353" cy="3236217"/>
            <a:chOff x="1950529" y="1746630"/>
            <a:chExt cx="2180353" cy="3236217"/>
          </a:xfrm>
          <a:solidFill>
            <a:schemeClr val="bg1">
              <a:lumMod val="75000"/>
            </a:schemeClr>
          </a:solidFill>
        </p:grpSpPr>
        <p:sp>
          <p:nvSpPr>
            <p:cNvPr id="86" name="等腰三角形 85"/>
            <p:cNvSpPr/>
            <p:nvPr/>
          </p:nvSpPr>
          <p:spPr>
            <a:xfrm rot="21591212">
              <a:off x="2533077" y="1938176"/>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7" name="等腰三角形 86"/>
            <p:cNvSpPr/>
            <p:nvPr/>
          </p:nvSpPr>
          <p:spPr>
            <a:xfrm rot="3614340">
              <a:off x="2937240" y="1789544"/>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8" name="等腰三角形 87"/>
            <p:cNvSpPr/>
            <p:nvPr/>
          </p:nvSpPr>
          <p:spPr>
            <a:xfrm rot="9562">
              <a:off x="3194913" y="1925581"/>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9" name="等腰三角形 88"/>
            <p:cNvSpPr/>
            <p:nvPr/>
          </p:nvSpPr>
          <p:spPr>
            <a:xfrm rot="3609046">
              <a:off x="3257724" y="2353069"/>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0" name="等腰三角形 89"/>
            <p:cNvSpPr/>
            <p:nvPr/>
          </p:nvSpPr>
          <p:spPr>
            <a:xfrm rot="7200000">
              <a:off x="2935179" y="2641848"/>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1" name="等腰三角形 90"/>
            <p:cNvSpPr/>
            <p:nvPr/>
          </p:nvSpPr>
          <p:spPr>
            <a:xfrm rot="3609046">
              <a:off x="2917991" y="2941504"/>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2" name="等腰三角形 91"/>
            <p:cNvSpPr/>
            <p:nvPr/>
          </p:nvSpPr>
          <p:spPr>
            <a:xfrm rot="7200000">
              <a:off x="2595445" y="3230285"/>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3" name="等腰三角形 92"/>
            <p:cNvSpPr/>
            <p:nvPr/>
          </p:nvSpPr>
          <p:spPr>
            <a:xfrm rot="3609046">
              <a:off x="2576331" y="3533277"/>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4" name="等腰三角形 93"/>
            <p:cNvSpPr/>
            <p:nvPr/>
          </p:nvSpPr>
          <p:spPr>
            <a:xfrm rot="7200000">
              <a:off x="2253785" y="3822058"/>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5" name="等腰三角形 94"/>
            <p:cNvSpPr/>
            <p:nvPr/>
          </p:nvSpPr>
          <p:spPr>
            <a:xfrm rot="3609046">
              <a:off x="2231351" y="4130800"/>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等腰三角形 95"/>
            <p:cNvSpPr/>
            <p:nvPr/>
          </p:nvSpPr>
          <p:spPr>
            <a:xfrm rot="7200000">
              <a:off x="1908805" y="4419580"/>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7" name="等腰三角形 96"/>
            <p:cNvSpPr/>
            <p:nvPr/>
          </p:nvSpPr>
          <p:spPr>
            <a:xfrm rot="7200000">
              <a:off x="2572366" y="4407148"/>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9" name="等腰三角形 98"/>
            <p:cNvSpPr/>
            <p:nvPr/>
          </p:nvSpPr>
          <p:spPr>
            <a:xfrm rot="3609046">
              <a:off x="2907508" y="4139820"/>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1" name="等腰三角形 100"/>
            <p:cNvSpPr/>
            <p:nvPr/>
          </p:nvSpPr>
          <p:spPr>
            <a:xfrm rot="7200000">
              <a:off x="3240264" y="4406319"/>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2" name="等腰三角形 101"/>
            <p:cNvSpPr/>
            <p:nvPr/>
          </p:nvSpPr>
          <p:spPr>
            <a:xfrm rot="3609046">
              <a:off x="2273618" y="1788354"/>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4" name="等腰三角形 103"/>
            <p:cNvSpPr/>
            <p:nvPr/>
          </p:nvSpPr>
          <p:spPr>
            <a:xfrm rot="3609046">
              <a:off x="3567614" y="4140859"/>
              <a:ext cx="604991" cy="521544"/>
            </a:xfrm>
            <a:prstGeom prst="triangl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108" name="文本占位符 1"/>
          <p:cNvSpPr txBox="1"/>
          <p:nvPr/>
        </p:nvSpPr>
        <p:spPr>
          <a:xfrm rot="-900000">
            <a:off x="2351270" y="2879897"/>
            <a:ext cx="2615895" cy="563231"/>
          </a:xfrm>
          <a:prstGeom prst="rect">
            <a:avLst/>
          </a:prstGeom>
          <a:solidFill>
            <a:schemeClr val="bg1">
              <a:lumMod val="25000"/>
            </a:schemeClr>
          </a:solidFill>
          <a:effectLst/>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zh-CN" sz="3400" dirty="0">
                <a:solidFill>
                  <a:schemeClr val="bg1"/>
                </a:solidFill>
                <a:latin typeface="+mj-ea"/>
                <a:ea typeface="+mj-ea"/>
              </a:rPr>
              <a:t>PART</a:t>
            </a:r>
            <a:r>
              <a:rPr kumimoji="1" lang="zh-CN" altLang="en-US" sz="3400" dirty="0">
                <a:solidFill>
                  <a:schemeClr val="bg1"/>
                </a:solidFill>
                <a:latin typeface="+mj-ea"/>
                <a:ea typeface="+mj-ea"/>
              </a:rPr>
              <a:t> </a:t>
            </a:r>
            <a:r>
              <a:rPr kumimoji="1" lang="en-US" altLang="zh-CN" sz="3400" dirty="0">
                <a:solidFill>
                  <a:schemeClr val="bg1"/>
                </a:solidFill>
                <a:latin typeface="+mj-ea"/>
                <a:ea typeface="+mj-ea"/>
              </a:rPr>
              <a:t>TWO</a:t>
            </a:r>
            <a:endParaRPr kumimoji="1" lang="zh-CN" altLang="en-US" sz="3400" dirty="0">
              <a:solidFill>
                <a:schemeClr val="bg1"/>
              </a:solidFill>
              <a:latin typeface="+mj-ea"/>
              <a:ea typeface="+mj-ea"/>
            </a:endParaRPr>
          </a:p>
        </p:txBody>
      </p:sp>
      <p:sp>
        <p:nvSpPr>
          <p:cNvPr id="111" name="等腰三角形 24"/>
          <p:cNvSpPr/>
          <p:nvPr/>
        </p:nvSpPr>
        <p:spPr>
          <a:xfrm rot="16536394" flipV="1">
            <a:off x="7888388" y="1202080"/>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2" name="等腰三角形 26"/>
          <p:cNvSpPr/>
          <p:nvPr/>
        </p:nvSpPr>
        <p:spPr>
          <a:xfrm rot="4359993" flipV="1">
            <a:off x="10180415" y="3487261"/>
            <a:ext cx="174637" cy="150549"/>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3" name="等腰三角形 30"/>
          <p:cNvSpPr/>
          <p:nvPr/>
        </p:nvSpPr>
        <p:spPr>
          <a:xfrm rot="1809046" flipV="1">
            <a:off x="1777702" y="5120814"/>
            <a:ext cx="198454" cy="171081"/>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5" name="文本框 12"/>
          <p:cNvSpPr txBox="1"/>
          <p:nvPr/>
        </p:nvSpPr>
        <p:spPr>
          <a:xfrm>
            <a:off x="5313822" y="3345150"/>
            <a:ext cx="2316480" cy="645160"/>
          </a:xfrm>
          <a:prstGeom prst="rect">
            <a:avLst/>
          </a:prstGeom>
          <a:noFill/>
        </p:spPr>
        <p:txBody>
          <a:bodyPr wrap="none" rtlCol="0">
            <a:spAutoFit/>
          </a:bodyPr>
          <a:lstStyle>
            <a:defPPr>
              <a:defRPr lang="zh-CN"/>
            </a:defPPr>
            <a:lvl1pPr algn="ctr">
              <a:defRPr sz="3600" b="1" spc="600">
                <a:solidFill>
                  <a:schemeClr val="bg1">
                    <a:lumMod val="25000"/>
                  </a:schemeClr>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bg1">
                    <a:lumMod val="90000"/>
                  </a:schemeClr>
                </a:solidFill>
              </a:rPr>
              <a:t>代码</a:t>
            </a:r>
            <a:r>
              <a:rPr lang="zh-CN" altLang="en-US" dirty="0" smtClean="0">
                <a:solidFill>
                  <a:schemeClr val="bg1">
                    <a:lumMod val="90000"/>
                  </a:schemeClr>
                </a:solidFill>
              </a:rPr>
              <a:t>讲解</a:t>
            </a:r>
            <a:endParaRPr lang="zh-CN" altLang="en-US" dirty="0" smtClean="0">
              <a:solidFill>
                <a:schemeClr val="bg1">
                  <a:lumMod val="90000"/>
                </a:schemeClr>
              </a:solidFill>
            </a:endParaRPr>
          </a:p>
        </p:txBody>
      </p:sp>
      <p:sp>
        <p:nvSpPr>
          <p:cNvPr id="57" name="文本框 56"/>
          <p:cNvSpPr txBox="1"/>
          <p:nvPr/>
        </p:nvSpPr>
        <p:spPr>
          <a:xfrm flipH="1">
            <a:off x="3941520" y="5282443"/>
            <a:ext cx="6009560" cy="306705"/>
          </a:xfrm>
          <a:prstGeom prst="rect">
            <a:avLst/>
          </a:prstGeom>
          <a:noFill/>
        </p:spPr>
        <p:txBody>
          <a:bodyPr wrap="square" rtlCol="0">
            <a:spAutoFit/>
          </a:bodyPr>
          <a:lstStyle/>
          <a:p>
            <a:pPr>
              <a:spcBef>
                <a:spcPts val="600"/>
              </a:spcBef>
            </a:pPr>
            <a:r>
              <a:rPr lang="zh-CN" altLang="en-US" sz="1400" dirty="0">
                <a:solidFill>
                  <a:schemeClr val="bg1">
                    <a:lumMod val="90000"/>
                  </a:schemeClr>
                </a:solidFill>
                <a:latin typeface="微软雅黑" panose="020B0503020204020204" pitchFamily="34" charset="-122"/>
                <a:ea typeface="微软雅黑" panose="020B0503020204020204" pitchFamily="34" charset="-122"/>
                <a:cs typeface="微软雅黑" panose="020B0503020204020204" pitchFamily="34" charset="-122"/>
              </a:rPr>
              <a:t>编写代码实现谱线吸收线轮廓、等效宽度的计算</a:t>
            </a:r>
            <a:r>
              <a:rPr lang="en-US" altLang="zh-CN" sz="1400" dirty="0">
                <a:solidFill>
                  <a:schemeClr val="bg1">
                    <a:lumMod val="90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a:solidFill>
                <a:schemeClr val="bg1">
                  <a:lumMod val="9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anim calcmode="lin" valueType="num">
                                      <p:cBhvr>
                                        <p:cTn id="11" dur="1000" fill="hold"/>
                                        <p:tgtEl>
                                          <p:spTgt spid="108"/>
                                        </p:tgtEl>
                                        <p:attrNameLst>
                                          <p:attrName>ppt_x</p:attrName>
                                        </p:attrNameLst>
                                      </p:cBhvr>
                                      <p:tavLst>
                                        <p:tav tm="0">
                                          <p:val>
                                            <p:strVal val="#ppt_x"/>
                                          </p:val>
                                        </p:tav>
                                        <p:tav tm="100000">
                                          <p:val>
                                            <p:strVal val="#ppt_x"/>
                                          </p:val>
                                        </p:tav>
                                      </p:tavLst>
                                    </p:anim>
                                    <p:anim calcmode="lin" valueType="num">
                                      <p:cBhvr>
                                        <p:cTn id="12" dur="900" decel="100000" fill="hold"/>
                                        <p:tgtEl>
                                          <p:spTgt spid="108"/>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108"/>
                                        </p:tgtEl>
                                        <p:attrNameLst>
                                          <p:attrName>ppt_y</p:attrName>
                                        </p:attrNameLst>
                                      </p:cBhvr>
                                      <p:tavLst>
                                        <p:tav tm="0">
                                          <p:val>
                                            <p:strVal val="#ppt_y-.03"/>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11"/>
                                        </p:tgtEl>
                                        <p:attrNameLst>
                                          <p:attrName>style.visibility</p:attrName>
                                        </p:attrNameLst>
                                      </p:cBhvr>
                                      <p:to>
                                        <p:strVal val="visible"/>
                                      </p:to>
                                    </p:set>
                                    <p:anim calcmode="lin" valueType="num">
                                      <p:cBhvr>
                                        <p:cTn id="17" dur="500" fill="hold"/>
                                        <p:tgtEl>
                                          <p:spTgt spid="111"/>
                                        </p:tgtEl>
                                        <p:attrNameLst>
                                          <p:attrName>ppt_w</p:attrName>
                                        </p:attrNameLst>
                                      </p:cBhvr>
                                      <p:tavLst>
                                        <p:tav tm="0">
                                          <p:val>
                                            <p:fltVal val="0"/>
                                          </p:val>
                                        </p:tav>
                                        <p:tav tm="100000">
                                          <p:val>
                                            <p:strVal val="#ppt_w"/>
                                          </p:val>
                                        </p:tav>
                                      </p:tavLst>
                                    </p:anim>
                                    <p:anim calcmode="lin" valueType="num">
                                      <p:cBhvr>
                                        <p:cTn id="18" dur="500" fill="hold"/>
                                        <p:tgtEl>
                                          <p:spTgt spid="111"/>
                                        </p:tgtEl>
                                        <p:attrNameLst>
                                          <p:attrName>ppt_h</p:attrName>
                                        </p:attrNameLst>
                                      </p:cBhvr>
                                      <p:tavLst>
                                        <p:tav tm="0">
                                          <p:val>
                                            <p:fltVal val="0"/>
                                          </p:val>
                                        </p:tav>
                                        <p:tav tm="100000">
                                          <p:val>
                                            <p:strVal val="#ppt_h"/>
                                          </p:val>
                                        </p:tav>
                                      </p:tavLst>
                                    </p:anim>
                                    <p:animEffect transition="in" filter="fade">
                                      <p:cBhvr>
                                        <p:cTn id="19" dur="500"/>
                                        <p:tgtEl>
                                          <p:spTgt spid="1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p:cTn id="22" dur="500" fill="hold"/>
                                        <p:tgtEl>
                                          <p:spTgt spid="113"/>
                                        </p:tgtEl>
                                        <p:attrNameLst>
                                          <p:attrName>ppt_w</p:attrName>
                                        </p:attrNameLst>
                                      </p:cBhvr>
                                      <p:tavLst>
                                        <p:tav tm="0">
                                          <p:val>
                                            <p:fltVal val="0"/>
                                          </p:val>
                                        </p:tav>
                                        <p:tav tm="100000">
                                          <p:val>
                                            <p:strVal val="#ppt_w"/>
                                          </p:val>
                                        </p:tav>
                                      </p:tavLst>
                                    </p:anim>
                                    <p:anim calcmode="lin" valueType="num">
                                      <p:cBhvr>
                                        <p:cTn id="23" dur="500" fill="hold"/>
                                        <p:tgtEl>
                                          <p:spTgt spid="113"/>
                                        </p:tgtEl>
                                        <p:attrNameLst>
                                          <p:attrName>ppt_h</p:attrName>
                                        </p:attrNameLst>
                                      </p:cBhvr>
                                      <p:tavLst>
                                        <p:tav tm="0">
                                          <p:val>
                                            <p:fltVal val="0"/>
                                          </p:val>
                                        </p:tav>
                                        <p:tav tm="100000">
                                          <p:val>
                                            <p:strVal val="#ppt_h"/>
                                          </p:val>
                                        </p:tav>
                                      </p:tavLst>
                                    </p:anim>
                                    <p:animEffect transition="in" filter="fade">
                                      <p:cBhvr>
                                        <p:cTn id="24" dur="500"/>
                                        <p:tgtEl>
                                          <p:spTgt spid="1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 calcmode="lin" valueType="num">
                                      <p:cBhvr>
                                        <p:cTn id="27" dur="500" fill="hold"/>
                                        <p:tgtEl>
                                          <p:spTgt spid="112"/>
                                        </p:tgtEl>
                                        <p:attrNameLst>
                                          <p:attrName>ppt_w</p:attrName>
                                        </p:attrNameLst>
                                      </p:cBhvr>
                                      <p:tavLst>
                                        <p:tav tm="0">
                                          <p:val>
                                            <p:fltVal val="0"/>
                                          </p:val>
                                        </p:tav>
                                        <p:tav tm="100000">
                                          <p:val>
                                            <p:strVal val="#ppt_w"/>
                                          </p:val>
                                        </p:tav>
                                      </p:tavLst>
                                    </p:anim>
                                    <p:anim calcmode="lin" valueType="num">
                                      <p:cBhvr>
                                        <p:cTn id="28" dur="500" fill="hold"/>
                                        <p:tgtEl>
                                          <p:spTgt spid="112"/>
                                        </p:tgtEl>
                                        <p:attrNameLst>
                                          <p:attrName>ppt_h</p:attrName>
                                        </p:attrNameLst>
                                      </p:cBhvr>
                                      <p:tavLst>
                                        <p:tav tm="0">
                                          <p:val>
                                            <p:fltVal val="0"/>
                                          </p:val>
                                        </p:tav>
                                        <p:tav tm="100000">
                                          <p:val>
                                            <p:strVal val="#ppt_h"/>
                                          </p:val>
                                        </p:tav>
                                      </p:tavLst>
                                    </p:anim>
                                    <p:animEffect transition="in" filter="fade">
                                      <p:cBhvr>
                                        <p:cTn id="29" dur="500"/>
                                        <p:tgtEl>
                                          <p:spTgt spid="112"/>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dissolve">
                                      <p:cBhvr>
                                        <p:cTn id="33" dur="500"/>
                                        <p:tgtEl>
                                          <p:spTgt spid="25"/>
                                        </p:tgtEl>
                                      </p:cBhvr>
                                    </p:animEffect>
                                  </p:childTnLst>
                                </p:cTn>
                              </p:par>
                            </p:childTnLst>
                          </p:cTn>
                        </p:par>
                        <p:par>
                          <p:cTn id="34" fill="hold">
                            <p:stCondLst>
                              <p:cond delay="1500"/>
                            </p:stCondLst>
                            <p:childTnLst>
                              <p:par>
                                <p:cTn id="35" presetID="37" presetClass="entr" presetSubtype="0" fill="hold" grpId="0" nodeType="afterEffect">
                                  <p:stCondLst>
                                    <p:cond delay="0"/>
                                  </p:stCondLst>
                                  <p:iterate type="wd">
                                    <p:tmPct val="10000"/>
                                  </p:iterate>
                                  <p:childTnLst>
                                    <p:set>
                                      <p:cBhvr>
                                        <p:cTn id="36" dur="1" fill="hold">
                                          <p:stCondLst>
                                            <p:cond delay="0"/>
                                          </p:stCondLst>
                                        </p:cTn>
                                        <p:tgtEl>
                                          <p:spTgt spid="57"/>
                                        </p:tgtEl>
                                        <p:attrNameLst>
                                          <p:attrName>style.visibility</p:attrName>
                                        </p:attrNameLst>
                                      </p:cBhvr>
                                      <p:to>
                                        <p:strVal val="visible"/>
                                      </p:to>
                                    </p:set>
                                    <p:animEffect transition="in" filter="fade">
                                      <p:cBhvr>
                                        <p:cTn id="37" dur="1000"/>
                                        <p:tgtEl>
                                          <p:spTgt spid="57"/>
                                        </p:tgtEl>
                                      </p:cBhvr>
                                    </p:animEffect>
                                    <p:anim calcmode="lin" valueType="num">
                                      <p:cBhvr>
                                        <p:cTn id="38" dur="1000" fill="hold"/>
                                        <p:tgtEl>
                                          <p:spTgt spid="57"/>
                                        </p:tgtEl>
                                        <p:attrNameLst>
                                          <p:attrName>ppt_x</p:attrName>
                                        </p:attrNameLst>
                                      </p:cBhvr>
                                      <p:tavLst>
                                        <p:tav tm="0">
                                          <p:val>
                                            <p:strVal val="#ppt_x"/>
                                          </p:val>
                                        </p:tav>
                                        <p:tav tm="100000">
                                          <p:val>
                                            <p:strVal val="#ppt_x"/>
                                          </p:val>
                                        </p:tav>
                                      </p:tavLst>
                                    </p:anim>
                                    <p:anim calcmode="lin" valueType="num">
                                      <p:cBhvr>
                                        <p:cTn id="39" dur="900" decel="100000" fill="hold"/>
                                        <p:tgtEl>
                                          <p:spTgt spid="57"/>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1" grpId="0" animBg="1"/>
      <p:bldP spid="112" grpId="0" animBg="1"/>
      <p:bldP spid="113" grpId="0" animBg="1"/>
      <p:bldP spid="25"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980212" y="503798"/>
            <a:ext cx="4230694"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等效宽度</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771195" y="1002148"/>
            <a:ext cx="3888096" cy="216743"/>
            <a:chOff x="1115625" y="1012943"/>
            <a:chExt cx="3888096" cy="216743"/>
          </a:xfrm>
        </p:grpSpPr>
        <p:cxnSp>
          <p:nvCxnSpPr>
            <p:cNvPr id="36" name="直接连接符 35"/>
            <p:cNvCxnSpPr>
              <a:endCxn id="41"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等腰三角形 40"/>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42" name="组合 41"/>
          <p:cNvGrpSpPr/>
          <p:nvPr/>
        </p:nvGrpSpPr>
        <p:grpSpPr>
          <a:xfrm>
            <a:off x="3309756" y="470477"/>
            <a:ext cx="466518" cy="810888"/>
            <a:chOff x="228096" y="444907"/>
            <a:chExt cx="466518" cy="810888"/>
          </a:xfrm>
        </p:grpSpPr>
        <p:sp>
          <p:nvSpPr>
            <p:cNvPr id="43" name="等腰三角形 42"/>
            <p:cNvSpPr/>
            <p:nvPr/>
          </p:nvSpPr>
          <p:spPr>
            <a:xfrm rot="21591212">
              <a:off x="297450" y="503322"/>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4" name="等腰三角形 43"/>
            <p:cNvSpPr/>
            <p:nvPr/>
          </p:nvSpPr>
          <p:spPr>
            <a:xfrm rot="3614340">
              <a:off x="421475" y="45771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5" name="等腰三角形 44"/>
            <p:cNvSpPr/>
            <p:nvPr/>
          </p:nvSpPr>
          <p:spPr>
            <a:xfrm rot="9562">
              <a:off x="500547" y="49945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等腰三角形 45"/>
            <p:cNvSpPr/>
            <p:nvPr/>
          </p:nvSpPr>
          <p:spPr>
            <a:xfrm rot="3609046">
              <a:off x="519822" y="63064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7" name="等腰三角形 46"/>
            <p:cNvSpPr/>
            <p:nvPr/>
          </p:nvSpPr>
          <p:spPr>
            <a:xfrm rot="7200000">
              <a:off x="420843" y="719258"/>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8" name="等腰三角形 47"/>
            <p:cNvSpPr/>
            <p:nvPr/>
          </p:nvSpPr>
          <p:spPr>
            <a:xfrm rot="3609046">
              <a:off x="415568" y="811213"/>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9" name="等腰三角形 48"/>
            <p:cNvSpPr/>
            <p:nvPr/>
          </p:nvSpPr>
          <p:spPr>
            <a:xfrm rot="7200000">
              <a:off x="316588" y="89983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0" name="等腰三角形 49"/>
            <p:cNvSpPr/>
            <p:nvPr/>
          </p:nvSpPr>
          <p:spPr>
            <a:xfrm rot="3609046">
              <a:off x="314272" y="99432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1" name="等腰三角形 50"/>
            <p:cNvSpPr/>
            <p:nvPr/>
          </p:nvSpPr>
          <p:spPr>
            <a:xfrm rot="7200000">
              <a:off x="215292" y="108294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2" name="等腰三角形 51"/>
            <p:cNvSpPr/>
            <p:nvPr/>
          </p:nvSpPr>
          <p:spPr>
            <a:xfrm rot="7200000">
              <a:off x="418919" y="107913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3" name="等腰三角形 52"/>
            <p:cNvSpPr/>
            <p:nvPr/>
          </p:nvSpPr>
          <p:spPr>
            <a:xfrm rot="3609046">
              <a:off x="521764" y="99709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54" name="组合 53"/>
          <p:cNvGrpSpPr/>
          <p:nvPr/>
        </p:nvGrpSpPr>
        <p:grpSpPr>
          <a:xfrm>
            <a:off x="10363935" y="5023006"/>
            <a:ext cx="2475173" cy="2097566"/>
            <a:chOff x="3204446" y="1507488"/>
            <a:chExt cx="4105347" cy="3479044"/>
          </a:xfrm>
          <a:solidFill>
            <a:schemeClr val="bg1">
              <a:lumMod val="50000"/>
              <a:alpha val="80000"/>
            </a:schemeClr>
          </a:solidFill>
        </p:grpSpPr>
        <p:sp>
          <p:nvSpPr>
            <p:cNvPr id="55" name="直角三角形 54"/>
            <p:cNvSpPr/>
            <p:nvPr/>
          </p:nvSpPr>
          <p:spPr>
            <a:xfrm rot="8100000">
              <a:off x="3204446" y="411971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6" name="直角三角形 55"/>
            <p:cNvSpPr/>
            <p:nvPr/>
          </p:nvSpPr>
          <p:spPr>
            <a:xfrm rot="8100000">
              <a:off x="4511442" y="4118723"/>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7" name="直角三角形 56"/>
            <p:cNvSpPr/>
            <p:nvPr/>
          </p:nvSpPr>
          <p:spPr>
            <a:xfrm rot="8100000">
              <a:off x="5804565" y="4122532"/>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2" name="直角三角形 71"/>
            <p:cNvSpPr/>
            <p:nvPr/>
          </p:nvSpPr>
          <p:spPr>
            <a:xfrm rot="2700000">
              <a:off x="3835706" y="348598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3" name="直角三角形 72"/>
            <p:cNvSpPr/>
            <p:nvPr/>
          </p:nvSpPr>
          <p:spPr>
            <a:xfrm rot="13500000">
              <a:off x="5167890" y="349061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4" name="直角三角形 73"/>
            <p:cNvSpPr/>
            <p:nvPr/>
          </p:nvSpPr>
          <p:spPr>
            <a:xfrm rot="2700000">
              <a:off x="6440714" y="348989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5" name="直角三角形 74"/>
            <p:cNvSpPr/>
            <p:nvPr/>
          </p:nvSpPr>
          <p:spPr>
            <a:xfrm rot="18900000">
              <a:off x="5802612" y="2859834"/>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6" name="直角三角形 75"/>
            <p:cNvSpPr/>
            <p:nvPr/>
          </p:nvSpPr>
          <p:spPr>
            <a:xfrm rot="18900000">
              <a:off x="4513299" y="2857930"/>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7" name="直角三角形 76"/>
            <p:cNvSpPr/>
            <p:nvPr/>
          </p:nvSpPr>
          <p:spPr>
            <a:xfrm rot="8100000">
              <a:off x="4521249" y="282604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8" name="直角三角形 77"/>
            <p:cNvSpPr/>
            <p:nvPr/>
          </p:nvSpPr>
          <p:spPr>
            <a:xfrm rot="8100000">
              <a:off x="5814372" y="2829855"/>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9" name="直角三角形 78"/>
            <p:cNvSpPr/>
            <p:nvPr/>
          </p:nvSpPr>
          <p:spPr>
            <a:xfrm rot="2700000">
              <a:off x="5151468" y="2189436"/>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0" name="直角三角形 79"/>
            <p:cNvSpPr/>
            <p:nvPr/>
          </p:nvSpPr>
          <p:spPr>
            <a:xfrm rot="13500000">
              <a:off x="5184399" y="218730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1" name="直角三角形 80"/>
            <p:cNvSpPr/>
            <p:nvPr/>
          </p:nvSpPr>
          <p:spPr>
            <a:xfrm rot="2700000">
              <a:off x="6445793" y="2184689"/>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2" name="直角三角形 81"/>
            <p:cNvSpPr/>
            <p:nvPr/>
          </p:nvSpPr>
          <p:spPr>
            <a:xfrm rot="18900000">
              <a:off x="5810465" y="1540907"/>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3" name="直角三角形 82"/>
            <p:cNvSpPr/>
            <p:nvPr/>
          </p:nvSpPr>
          <p:spPr>
            <a:xfrm rot="8100000">
              <a:off x="5812369" y="1507488"/>
              <a:ext cx="864000" cy="864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84" name="等腰三角形 24"/>
          <p:cNvSpPr/>
          <p:nvPr/>
        </p:nvSpPr>
        <p:spPr>
          <a:xfrm rot="18644449" flipV="1">
            <a:off x="8206952" y="668777"/>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5" name="等腰三角形 26"/>
          <p:cNvSpPr/>
          <p:nvPr/>
        </p:nvSpPr>
        <p:spPr>
          <a:xfrm rot="5128887" flipV="1">
            <a:off x="10983629" y="2216824"/>
            <a:ext cx="294723" cy="254072"/>
          </a:xfrm>
          <a:prstGeom prst="triangle">
            <a:avLst/>
          </a:prstGeom>
          <a:solidFill>
            <a:schemeClr val="bg1">
              <a:lumMod val="7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2" name="图片 1" descr="logo2"/>
          <p:cNvPicPr>
            <a:picLocks noChangeAspect="1"/>
          </p:cNvPicPr>
          <p:nvPr userDrawn="1"/>
        </p:nvPicPr>
        <p:blipFill>
          <a:blip r:embed="rId1"/>
          <a:stretch>
            <a:fillRect/>
          </a:stretch>
        </p:blipFill>
        <p:spPr>
          <a:xfrm>
            <a:off x="445135" y="252095"/>
            <a:ext cx="1847215" cy="688975"/>
          </a:xfrm>
          <a:prstGeom prst="rect">
            <a:avLst/>
          </a:prstGeom>
        </p:spPr>
      </p:pic>
      <p:pic>
        <p:nvPicPr>
          <p:cNvPr id="17" name="图片 16"/>
          <p:cNvPicPr>
            <a:picLocks noChangeAspect="1"/>
          </p:cNvPicPr>
          <p:nvPr/>
        </p:nvPicPr>
        <p:blipFill>
          <a:blip r:embed="rId2"/>
          <a:stretch>
            <a:fillRect/>
          </a:stretch>
        </p:blipFill>
        <p:spPr>
          <a:xfrm>
            <a:off x="1031240" y="2564765"/>
            <a:ext cx="7430135" cy="845820"/>
          </a:xfrm>
          <a:prstGeom prst="rect">
            <a:avLst/>
          </a:prstGeom>
        </p:spPr>
      </p:pic>
      <p:sp>
        <p:nvSpPr>
          <p:cNvPr id="18" name="文本框 17"/>
          <p:cNvSpPr txBox="1"/>
          <p:nvPr/>
        </p:nvSpPr>
        <p:spPr>
          <a:xfrm>
            <a:off x="1350645" y="2123440"/>
            <a:ext cx="8302625" cy="368300"/>
          </a:xfrm>
          <a:prstGeom prst="rect">
            <a:avLst/>
          </a:prstGeom>
          <a:noFill/>
        </p:spPr>
        <p:txBody>
          <a:bodyPr wrap="square" rtlCol="0">
            <a:spAutoFit/>
          </a:bodyPr>
          <a:p>
            <a:r>
              <a:rPr lang="en-US" altLang="zh-CN"/>
              <a:t>  </a:t>
            </a:r>
            <a:r>
              <a:rPr lang="zh-CN" altLang="en-US"/>
              <a:t>对于不同温度恒星的背景连续谱,我们使用其有效温度下的黑体谱来近似代替:</a:t>
            </a:r>
            <a:endParaRPr lang="zh-CN" altLang="en-US"/>
          </a:p>
        </p:txBody>
      </p:sp>
      <p:sp>
        <p:nvSpPr>
          <p:cNvPr id="19" name="文本框 18"/>
          <p:cNvSpPr txBox="1"/>
          <p:nvPr/>
        </p:nvSpPr>
        <p:spPr>
          <a:xfrm>
            <a:off x="1863725" y="3578860"/>
            <a:ext cx="4850130" cy="368300"/>
          </a:xfrm>
          <a:prstGeom prst="rect">
            <a:avLst/>
          </a:prstGeom>
          <a:noFill/>
        </p:spPr>
        <p:txBody>
          <a:bodyPr wrap="square" rtlCol="0">
            <a:spAutoFit/>
          </a:bodyPr>
          <a:p>
            <a:r>
              <a:rPr lang="zh-CN" altLang="en-US"/>
              <a:t>对于主序星,我们使用以下经验公式来进行计算:</a:t>
            </a:r>
            <a:endParaRPr lang="zh-CN" altLang="en-US"/>
          </a:p>
        </p:txBody>
      </p:sp>
      <p:sp>
        <p:nvSpPr>
          <p:cNvPr id="22" name="文本框 21"/>
          <p:cNvSpPr txBox="1"/>
          <p:nvPr/>
        </p:nvSpPr>
        <p:spPr>
          <a:xfrm>
            <a:off x="1736090" y="5119370"/>
            <a:ext cx="64770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温度列表：</a:t>
            </a:r>
            <a:r>
              <a:rPr lang="en-US" altLang="zh-CN">
                <a:latin typeface="宋体" panose="02010600030101010101" pitchFamily="2" charset="-122"/>
                <a:ea typeface="宋体" panose="02010600030101010101" pitchFamily="2" charset="-122"/>
                <a:cs typeface="宋体" panose="02010600030101010101" pitchFamily="2" charset="-122"/>
              </a:rPr>
              <a:t>5000K</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6000K</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7000K</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8000K</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grpSp>
        <p:nvGrpSpPr>
          <p:cNvPr id="24" name="组合 23"/>
          <p:cNvGrpSpPr/>
          <p:nvPr/>
        </p:nvGrpSpPr>
        <p:grpSpPr>
          <a:xfrm>
            <a:off x="3378835" y="4405630"/>
            <a:ext cx="2849880" cy="372745"/>
            <a:chOff x="9770" y="5481"/>
            <a:chExt cx="3588" cy="300"/>
          </a:xfrm>
        </p:grpSpPr>
        <p:pic>
          <p:nvPicPr>
            <p:cNvPr id="100" name="图片 99"/>
            <p:cNvPicPr/>
            <p:nvPr/>
          </p:nvPicPr>
          <p:blipFill>
            <a:blip r:embed="rId3"/>
            <a:stretch>
              <a:fillRect/>
            </a:stretch>
          </p:blipFill>
          <p:spPr>
            <a:xfrm>
              <a:off x="9770" y="5481"/>
              <a:ext cx="2292" cy="300"/>
            </a:xfrm>
            <a:prstGeom prst="rect">
              <a:avLst/>
            </a:prstGeom>
            <a:noFill/>
            <a:ln w="9525">
              <a:noFill/>
            </a:ln>
          </p:spPr>
        </p:pic>
        <p:pic>
          <p:nvPicPr>
            <p:cNvPr id="101" name="图片 100"/>
            <p:cNvPicPr/>
            <p:nvPr/>
          </p:nvPicPr>
          <p:blipFill>
            <a:blip r:embed="rId4"/>
            <a:stretch>
              <a:fillRect/>
            </a:stretch>
          </p:blipFill>
          <p:spPr>
            <a:xfrm>
              <a:off x="12062" y="5505"/>
              <a:ext cx="1296" cy="252"/>
            </a:xfrm>
            <a:prstGeom prst="rect">
              <a:avLst/>
            </a:prstGeom>
            <a:noFill/>
            <a:ln w="9525">
              <a:noFill/>
            </a:ln>
          </p:spPr>
        </p:pic>
      </p:grpSp>
      <p:sp>
        <p:nvSpPr>
          <p:cNvPr id="25" name="文本框 24"/>
          <p:cNvSpPr txBox="1"/>
          <p:nvPr/>
        </p:nvSpPr>
        <p:spPr>
          <a:xfrm>
            <a:off x="6293485" y="4438015"/>
            <a:ext cx="5080000" cy="306705"/>
          </a:xfrm>
          <a:prstGeom prst="rect">
            <a:avLst/>
          </a:prstGeom>
          <a:noFill/>
          <a:ln w="9525">
            <a:noFill/>
          </a:ln>
        </p:spPr>
        <p:txBody>
          <a:bodyPr>
            <a:spAutoFit/>
          </a:bodyPr>
          <a:p>
            <a:pPr indent="0"/>
            <a:r>
              <a:rPr lang="en-US" sz="1400" b="0">
                <a:latin typeface="宋体" panose="02010600030101010101" pitchFamily="2" charset="-122"/>
                <a:ea typeface="宋体" panose="02010600030101010101" pitchFamily="2" charset="-122"/>
              </a:rPr>
              <a:t>(40)</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par>
                                <p:cTn id="8" presetID="22" presetClass="entr" presetSubtype="8"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par>
                                <p:cTn id="16" presetID="17" presetClass="entr" presetSubtype="2"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ppt_x</p:attrName>
                                        </p:attrNameLst>
                                      </p:cBhvr>
                                      <p:tavLst>
                                        <p:tav tm="0">
                                          <p:val>
                                            <p:strVal val="#ppt_x+#ppt_w/2"/>
                                          </p:val>
                                        </p:tav>
                                        <p:tav tm="100000">
                                          <p:val>
                                            <p:strVal val="#ppt_x"/>
                                          </p:val>
                                        </p:tav>
                                      </p:tavLst>
                                    </p:anim>
                                    <p:anim calcmode="lin" valueType="num">
                                      <p:cBhvr>
                                        <p:cTn id="19" dur="500" fill="hold"/>
                                        <p:tgtEl>
                                          <p:spTgt spid="54"/>
                                        </p:tgtEl>
                                        <p:attrNameLst>
                                          <p:attrName>ppt_y</p:attrName>
                                        </p:attrNameLst>
                                      </p:cBhvr>
                                      <p:tavLst>
                                        <p:tav tm="0">
                                          <p:val>
                                            <p:strVal val="#ppt_y"/>
                                          </p:val>
                                        </p:tav>
                                        <p:tav tm="100000">
                                          <p:val>
                                            <p:strVal val="#ppt_y"/>
                                          </p:val>
                                        </p:tav>
                                      </p:tavLst>
                                    </p:anim>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strVal val="#ppt_h"/>
                                          </p:val>
                                        </p:tav>
                                        <p:tav tm="100000">
                                          <p:val>
                                            <p:strVal val="#ppt_h"/>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 calcmode="lin" valueType="num">
                                      <p:cBhvr>
                                        <p:cTn id="24" dur="500" fill="hold"/>
                                        <p:tgtEl>
                                          <p:spTgt spid="84"/>
                                        </p:tgtEl>
                                        <p:attrNameLst>
                                          <p:attrName>ppt_w</p:attrName>
                                        </p:attrNameLst>
                                      </p:cBhvr>
                                      <p:tavLst>
                                        <p:tav tm="0">
                                          <p:val>
                                            <p:fltVal val="0"/>
                                          </p:val>
                                        </p:tav>
                                        <p:tav tm="100000">
                                          <p:val>
                                            <p:strVal val="#ppt_w"/>
                                          </p:val>
                                        </p:tav>
                                      </p:tavLst>
                                    </p:anim>
                                    <p:anim calcmode="lin" valueType="num">
                                      <p:cBhvr>
                                        <p:cTn id="25" dur="500" fill="hold"/>
                                        <p:tgtEl>
                                          <p:spTgt spid="84"/>
                                        </p:tgtEl>
                                        <p:attrNameLst>
                                          <p:attrName>ppt_h</p:attrName>
                                        </p:attrNameLst>
                                      </p:cBhvr>
                                      <p:tavLst>
                                        <p:tav tm="0">
                                          <p:val>
                                            <p:fltVal val="0"/>
                                          </p:val>
                                        </p:tav>
                                        <p:tav tm="100000">
                                          <p:val>
                                            <p:strVal val="#ppt_h"/>
                                          </p:val>
                                        </p:tav>
                                      </p:tavLst>
                                    </p:anim>
                                    <p:animEffect transition="in" filter="fade">
                                      <p:cBhvr>
                                        <p:cTn id="26" dur="500"/>
                                        <p:tgtEl>
                                          <p:spTgt spid="8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anim calcmode="lin" valueType="num">
                                      <p:cBhvr>
                                        <p:cTn id="29" dur="500" fill="hold"/>
                                        <p:tgtEl>
                                          <p:spTgt spid="85"/>
                                        </p:tgtEl>
                                        <p:attrNameLst>
                                          <p:attrName>ppt_w</p:attrName>
                                        </p:attrNameLst>
                                      </p:cBhvr>
                                      <p:tavLst>
                                        <p:tav tm="0">
                                          <p:val>
                                            <p:fltVal val="0"/>
                                          </p:val>
                                        </p:tav>
                                        <p:tav tm="100000">
                                          <p:val>
                                            <p:strVal val="#ppt_w"/>
                                          </p:val>
                                        </p:tav>
                                      </p:tavLst>
                                    </p:anim>
                                    <p:anim calcmode="lin" valueType="num">
                                      <p:cBhvr>
                                        <p:cTn id="30" dur="500" fill="hold"/>
                                        <p:tgtEl>
                                          <p:spTgt spid="85"/>
                                        </p:tgtEl>
                                        <p:attrNameLst>
                                          <p:attrName>ppt_h</p:attrName>
                                        </p:attrNameLst>
                                      </p:cBhvr>
                                      <p:tavLst>
                                        <p:tav tm="0">
                                          <p:val>
                                            <p:fltVal val="0"/>
                                          </p:val>
                                        </p:tav>
                                        <p:tav tm="100000">
                                          <p:val>
                                            <p:strVal val="#ppt_h"/>
                                          </p:val>
                                        </p:tav>
                                      </p:tavLst>
                                    </p:anim>
                                    <p:animEffect transition="in" filter="fade">
                                      <p:cBhvr>
                                        <p:cTn id="3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84" grpId="0" animBg="1"/>
      <p:bldP spid="8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980847" y="364098"/>
            <a:ext cx="4230694" cy="583565"/>
          </a:xfrm>
          <a:prstGeom prst="rect">
            <a:avLst/>
          </a:prstGeom>
          <a:noFill/>
        </p:spPr>
        <p:txBody>
          <a:bodyPr wrap="square" rtlCol="0">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rPr>
              <a:t>主要代码</a:t>
            </a: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3771830" y="862448"/>
            <a:ext cx="3888096" cy="216743"/>
            <a:chOff x="1115625" y="1012943"/>
            <a:chExt cx="3888096" cy="216743"/>
          </a:xfrm>
        </p:grpSpPr>
        <p:cxnSp>
          <p:nvCxnSpPr>
            <p:cNvPr id="30" name="直接连接符 29"/>
            <p:cNvCxnSpPr>
              <a:endCxn id="31" idx="0"/>
            </p:cNvCxnSpPr>
            <p:nvPr/>
          </p:nvCxnSpPr>
          <p:spPr>
            <a:xfrm>
              <a:off x="1115625" y="1104305"/>
              <a:ext cx="3701248" cy="17010"/>
            </a:xfrm>
            <a:prstGeom prst="line">
              <a:avLst/>
            </a:prstGeom>
            <a:ln cmpd="sng">
              <a:solidFill>
                <a:schemeClr val="bg1">
                  <a:lumMod val="50000"/>
                  <a:alpha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1" name="等腰三角形 30"/>
            <p:cNvSpPr/>
            <p:nvPr/>
          </p:nvSpPr>
          <p:spPr>
            <a:xfrm rot="-5400000">
              <a:off x="4801925" y="1027891"/>
              <a:ext cx="216743" cy="186848"/>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3" name="组合 2"/>
          <p:cNvGrpSpPr/>
          <p:nvPr/>
        </p:nvGrpSpPr>
        <p:grpSpPr>
          <a:xfrm>
            <a:off x="3310391" y="330777"/>
            <a:ext cx="466518" cy="810888"/>
            <a:chOff x="228096" y="444907"/>
            <a:chExt cx="466518" cy="810888"/>
          </a:xfrm>
        </p:grpSpPr>
        <p:sp>
          <p:nvSpPr>
            <p:cNvPr id="43" name="等腰三角形 42"/>
            <p:cNvSpPr/>
            <p:nvPr/>
          </p:nvSpPr>
          <p:spPr>
            <a:xfrm rot="21591212">
              <a:off x="297450" y="503322"/>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4" name="等腰三角形 43"/>
            <p:cNvSpPr/>
            <p:nvPr/>
          </p:nvSpPr>
          <p:spPr>
            <a:xfrm rot="3614340">
              <a:off x="421475" y="45771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5" name="等腰三角形 44"/>
            <p:cNvSpPr/>
            <p:nvPr/>
          </p:nvSpPr>
          <p:spPr>
            <a:xfrm rot="9562">
              <a:off x="500547" y="49945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6" name="等腰三角形 45"/>
            <p:cNvSpPr/>
            <p:nvPr/>
          </p:nvSpPr>
          <p:spPr>
            <a:xfrm rot="3609046">
              <a:off x="519822" y="63064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7" name="等腰三角形 46"/>
            <p:cNvSpPr/>
            <p:nvPr/>
          </p:nvSpPr>
          <p:spPr>
            <a:xfrm rot="7200000">
              <a:off x="420843" y="719258"/>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8" name="等腰三角形 47"/>
            <p:cNvSpPr/>
            <p:nvPr/>
          </p:nvSpPr>
          <p:spPr>
            <a:xfrm rot="3609046">
              <a:off x="415568" y="811213"/>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9" name="等腰三角形 48"/>
            <p:cNvSpPr/>
            <p:nvPr/>
          </p:nvSpPr>
          <p:spPr>
            <a:xfrm rot="7200000">
              <a:off x="316588" y="899831"/>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2" name="等腰三角形 51"/>
            <p:cNvSpPr/>
            <p:nvPr/>
          </p:nvSpPr>
          <p:spPr>
            <a:xfrm rot="3609046">
              <a:off x="314272" y="994327"/>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3" name="等腰三角形 52"/>
            <p:cNvSpPr/>
            <p:nvPr/>
          </p:nvSpPr>
          <p:spPr>
            <a:xfrm rot="7200000">
              <a:off x="215292" y="108294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4" name="等腰三角形 53"/>
            <p:cNvSpPr/>
            <p:nvPr/>
          </p:nvSpPr>
          <p:spPr>
            <a:xfrm rot="7200000">
              <a:off x="418919" y="1079130"/>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5" name="等腰三角形 54"/>
            <p:cNvSpPr/>
            <p:nvPr/>
          </p:nvSpPr>
          <p:spPr>
            <a:xfrm rot="3609046">
              <a:off x="521764" y="997095"/>
              <a:ext cx="185654" cy="160046"/>
            </a:xfrm>
            <a:prstGeom prst="triangl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7" name="图片 6" descr="logo2"/>
          <p:cNvPicPr>
            <a:picLocks noChangeAspect="1"/>
          </p:cNvPicPr>
          <p:nvPr userDrawn="1"/>
        </p:nvPicPr>
        <p:blipFill>
          <a:blip r:embed="rId1"/>
          <a:stretch>
            <a:fillRect/>
          </a:stretch>
        </p:blipFill>
        <p:spPr>
          <a:xfrm>
            <a:off x="445135" y="252095"/>
            <a:ext cx="1847215" cy="688975"/>
          </a:xfrm>
          <a:prstGeom prst="rect">
            <a:avLst/>
          </a:prstGeom>
        </p:spPr>
      </p:pic>
      <p:pic>
        <p:nvPicPr>
          <p:cNvPr id="6" name="图片 5"/>
          <p:cNvPicPr>
            <a:picLocks noChangeAspect="1"/>
          </p:cNvPicPr>
          <p:nvPr/>
        </p:nvPicPr>
        <p:blipFill>
          <a:blip r:embed="rId2"/>
          <a:stretch>
            <a:fillRect/>
          </a:stretch>
        </p:blipFill>
        <p:spPr>
          <a:xfrm>
            <a:off x="2783840" y="1207770"/>
            <a:ext cx="5940425" cy="5472430"/>
          </a:xfrm>
          <a:prstGeom prst="rect">
            <a:avLst/>
          </a:prstGeom>
        </p:spPr>
      </p:pic>
    </p:spTree>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53" presetClass="entr" presetSubtype="16" fill="hold" grpId="0" nodeType="withEffect">
                                  <p:stCondLst>
                                    <p:cond delay="0"/>
                                  </p:stCondLst>
                                  <p:iterate type="lt">
                                    <p:tmPct val="10000"/>
                                  </p:iterate>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tags/tag1.xml><?xml version="1.0" encoding="utf-8"?>
<p:tagLst xmlns:p="http://schemas.openxmlformats.org/presentationml/2006/main">
  <p:tag name="KSO_WM_UNIT_TABLE_BEAUTIFY" val="smartTable{c37bf360-5707-469d-a4e8-691ba18e5d71}"/>
  <p:tag name="TABLE_ENDDRAG_ORIGIN_RECT" val="861*240"/>
  <p:tag name="TABLE_ENDDRAG_RECT" val="66*175*861*240"/>
</p:tagLst>
</file>

<file path=ppt/tags/tag3.xml><?xml version="1.0" encoding="utf-8"?>
<p:tagLst xmlns:p="http://schemas.openxmlformats.org/presentationml/2006/main">
  <p:tag name="COMMONDATA" val="eyJoZGlkIjoiMzEwNTM5NzYwMDRjMzkwZTVkZjY2ODkwMGIxNGU0OTUifQ=="/>
</p:tagLst>
</file>

<file path=ppt/theme/theme1.xml><?xml version="1.0" encoding="utf-8"?>
<a:theme xmlns:a="http://schemas.openxmlformats.org/drawingml/2006/main" name="Office 主题​​">
  <a:themeElements>
    <a:clrScheme name="038">
      <a:dk1>
        <a:srgbClr val="2B2B2B"/>
      </a:dk1>
      <a:lt1>
        <a:srgbClr val="F6F8F8"/>
      </a:lt1>
      <a:dk2>
        <a:srgbClr val="2B2B2B"/>
      </a:dk2>
      <a:lt2>
        <a:srgbClr val="FFFFFF"/>
      </a:lt2>
      <a:accent1>
        <a:srgbClr val="41B7D0"/>
      </a:accent1>
      <a:accent2>
        <a:srgbClr val="4FEAFF"/>
      </a:accent2>
      <a:accent3>
        <a:srgbClr val="3DA1D2"/>
      </a:accent3>
      <a:accent4>
        <a:srgbClr val="3B96D3"/>
      </a:accent4>
      <a:accent5>
        <a:srgbClr val="398BD5"/>
      </a:accent5>
      <a:accent6>
        <a:srgbClr val="3780D7"/>
      </a:accent6>
      <a:hlink>
        <a:srgbClr val="5B9BD5"/>
      </a:hlink>
      <a:folHlink>
        <a:srgbClr val="70AD47"/>
      </a:folHlink>
    </a:clrScheme>
    <a:fontScheme name="兰亭粗黑+细黑_GBK">
      <a:majorFont>
        <a:latin typeface="Open Sans Semibold"/>
        <a:ea typeface="方正黑体简体"/>
        <a:cs typeface=""/>
      </a:majorFont>
      <a:minorFont>
        <a:latin typeface="Open Sans Light"/>
        <a:ea typeface="方正兰亭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NDIwODM2NjI4MDI5IiwKCSJHcm91cElkIiA6ICI3MjAyMDA3MDEiLAoJIkltYWdlIiA6ICJpVkJPUncwS0dnb0FBQUFOU1VoRVVnQUFBdHNBQUFJRENBWUFBQURWSGRMcUFBQUFBWE5TUjBJQXJzNGM2UUFBSUFCSlJFRlVlSnpzM1hkOFc5WDkvL0gza1dSNXoreTlFeExDM2p0c3lvWXZZZS9FaGtMcG9HeStmSnYrU2tzVEtHMmh0TVVPSVRTTVFsZ3RvMUJtZ0xCQ3lJQ1FRZlowaHUwazNyYWs4L3ZEc3BFc2VTV1dyeTIvbm85SEhsajNubnZ2eDJrcXYzMTBoZ1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UUJzWXB3c0FnRERURmh5amdFNlFzVWZJYXBoaytzcW9sOU5sb1JPd0twSFJIRWxmU3ZaTDNYbndlMDZYQkFBdElXd0RjTjYwSlgxbGEyNlU3UFdTR2VSME9lZ2lyTGJLNk05SzZQa24zVHFvMHVseUFDQWF3allBWjAxZGNMK2tlNTB1QTEyWTFTWVpjNS91UFBCSnAwc0JnTVlJMndDY00vWHJmMHJtRXFmTFFOeDRYUUgzMWJwNy94S25Dd0dBZW9SdEFCM3ZCZXZXbW9YL2xIU1IwNlVnM3RpdkZmQ2NRdUFHMEZtNG5DNEFRRGUwWnNGdlJkQkdUSmlENWZLL3BTbEwwcHl1QkFBa3dqYUFqdmJnb3ZHU2JuTzZETVMxdzVWVS9TKzlZTjFPRndJQWhHMEFIY3NmdUY4eWhDREVsakVuYWUzQ0k1MHVBd0FJMndBNnp0UkZBMlYwcnRObG9Kc0k2SGFuU3dBQXdqYUFEaFNZTENabW82TVllNlorOXpVYklnRndGR0ViUUVlNjJ1a0MwSjJZQkxsMHN0TlZBT2plQ05zQU9zYlVSUU1sRFhPNkRIUXp4bldvMHlVQTZONEkyd0E2aHZYdjUzUUo2STdzR0tjckFOQzlFYllCZEF5amNVNlhnRzZwdDlNRkFPamVDTnNBT29ZMUE1d3VBZDFTcHRNRkFPamVDTnNBT29qMU9GMEJ1aVd2MHdVQTZONEkyd0FBQUVDTUVMWUJBQUNBR0NGc0F3QUFBREZDMkFZQUFBQmloTEFOQUFBQXhBaGhHd0FBQUlnUndqWUFBQUFRSTRSdEFBQUFJRWJZWkFJQU90Z1IvVkowV0wrVXNHTWZieWpUb3UxVkVXM0g5a2pVVHcvcHBjWGJxdlROOWtwOXM3MVN1Mm9DN1ZyUFFiMlQxUzh0UVcrdDNxM1czdm1DVVprYWs1TVlkdXo5OVdYNmNrdEZXSnYzMXBWcWR6dlhDd0JkQ1dFYkFEcllPU016ZGU5UmZjS08vZUw5VFZIRDlrVmpzblRqZ1QzRGppMHRxdEw0SjVhMU9oaTM1RGZIOWROWkl6SzBvYlJXTXhZWGFjYmlJcTB2clczMm1vdjN5ZEtsWTdQRGp0MDlaM05EMkQ1M1pJWmV2bUNZdGxYNDlMOGZiZEVUaTR2YXJWNEE2RW9JMndDNmpaT0hwS2xmYWtLNzNlL0xMUlZhVVZMZGJ2ZUw1dXdSbVJISFZoUlh0MXR3SFpPVHFETkhaRWlTQnFVbjZGZkg5TlY5Ui9mVlZhK3YwN05MUzVxOHJxTFdSaHhMY0J0SjBwQ01CTTA4YzRna3FYZUtSL2xuRE5KTkIvZlVqLys3UVo5dnJvaTREZ0RpR1dFYlFKZDB5VDVaT25Gd2VxdmFGcGJYYXNyY1F0MTlaQitkUEtSMTE3VEdMZTl1akduWTdwdnFpUmh1SWttdnJkclZicys0ODRnK01vMk9GWmJYNmw4cm0zOUdlYTAvNGxpQ3ErNU9CV2NNVm5hU08remNnYjJUOWVtVm8xV3dxRWgzZmJoWkpkV1Ixd05BUENKc0EraVNqaHVZcGhzTzdOR3F0c3VMcXpWbGJtR01LL3JCVmZ0bWE5TCs0YlhkOHM1R2ZiTWpjcGhJYzg0Ym1Sa1JoSzJrTjFidDNyc0Nnd2FuSitqS2ZiTWpqdDg5WjdQS2E1dnZPNi93UmZac2U5MTFjKzZ2Lzg5Ni9lMjBRVG83MkdOZXowaktPNkNIUGx4ZnB1ZWE2VFVIZ0hoQzJBYUFkallrdzZzVEJxV0ZIY3RNZERmUnVtbU5BN3NrZmJXbFFvWGx2ajJ1TGRROVIvVnQ2STJ1OStXV0NzMWEwbklRcm9nU3hwTTlkZmZhV0ZxcmMxNWFyY3ZIWnVzdnB3NE02K1V1V0ZSRTBBYlFyUkMyQWFBVDJxOW5VdFFoSktOekVyVnM4dGcyM2V1TlZidjB5dzgyaHgwYm11SFZkZnZsaEIyenFoc2FFOWxuSFNsNjJBNWZUZmJacFNXYXM2Rk1UNTAxV0NjUFNkZWliWlg2NmJzYmxlZzI2cHZxMGJyZHpVL0NCSUI0UU5nRzBHMzhlbTZoL3I2d1NEMlMzUHI3NllQQ3ptMHNyZFV2M3Q4VTlib3J4bVhyL0ZHUkV4VS8yMVFla3pvbEtmZUE2RU5rTWhQZGJlNGxYN2pORzNIc044ZjFrOWNkM3FzOTg1dmlzS1g3bWxQaGl3emJtWWx1RGMzd3FuOWFndnFsZWRRdkxVSDkweEswc2JSV2xUNnJ2cWtKMm5UemVPVUVlN3JULzdoWVpTME1Wd0dBcm82d0RTQXUrSzJVOWFmRmtxUS9uRFJBZVZIQzZzY2I2OEx4a0l6SUZVbEtxdng2Y2ZuT2lPTUpMdW1QSncySU9QNzJtbExOMzFxNXQyVkhsZUYxNmFyeE9TMDMzRU9IOWszV0ZZM0dhdStzOXV1dU9YVzkzemxKYmczUDh1cXJ3cnJ2TDlsajZnSjBha0l3U0Nmb2xLR1JFMDB2M2lkTEYrK1QxZVJ6a3ozaFAzTDZweVhFZkRVWEFIQWFZUnRBM0tqdkphMzFOejhRd21VYVR6dFVrME1uTGh1YnJZSHBrZUg4dDUvRmJzTGx6dzd0cGF3OUdPUGRHa2JTbzZjTWlwaDRlYytjTGRwV1VUY1cvTmZIOXROUER1NnBkOWVXNnZkZmJOV1p3ek4wNjJHOTI3Mldmb1J0QU4wQVlSdEF0K054UllidFVkbUpTdllZVlRaYVplTzJ3L3RFdFAxa1kzbERMM2w3eS9DNjlJdEQyei9ZMXJ2eHdKNDZzbi80V1BCNVd5cjArTUlka3FSOWNoSWJOdEU1WldpNlRobWFycklZN1FEWkw1VWZRUURpSCs5MEFMcWRSdlA0Sk5VTmxUaDVTTHBlRDFsVzc0eGg2ZHF2VjFKRTIxajJhdi84ME40UmExUkwwcCsvMnE1L0xtdDZGWTgzTHhvUmRwMlZOT0haNzFVVHNOb1I3TEVlbnVuVnRBbjl3Njd6QmFTOHR6YzBiSkx6OEVrREl2NStmTFkxVXlhYkZyRFNqa3FmTnBmVi92Q250RlpMMnJnVUlnQjBSWVJ0QU4yT04wclB0bFMzalhwbzJMNDlTcS8yMTFzcjlkYWEwcGpVTlRURHF6dVBpTjZyL2R6U0VuM1J4T1RGdnFtZWlJQytZWGV0UGdycGZVOXdTYytmTjFScDN2QWt2YVc4Vmo4K3FLY1MzVVk1U1I3OWFIajQydGlWUHF1ZnZydFIvemhyU0l2MVYvbXNIcDYzTFR4VWw5VnFTMW10b2l6TERRRGRBbUViUUxlVG5CQ2xhMXZTV1kyQzVrbEQwaUxhak8yUnBCMjM3QmQyYk02R012M1BxMnYydXE2L25qWlFLVTNVZG1qZmxDYkQ5bUY5STVjSVhMSWpmUEptd05hdC85M1lvUFNFcUpOSjY5My9hYUhlWGxPcVA4emJwczJsdGRvVUROQytnTlduVjQ0T2Erc3kwcjBmYjJueVhnRFFIUkcyQVhRN0dkN29rdzhIcENmb2lINU5oMXFwYnJoSnNpZjgrc3pFNkFHNUxTYU95ZExSQTFLYlBILzBnRlE5dG1CSDFIUFIxdVArcmloOGlJYmZTcTkrdjZ2SkpRV2orYTZvU2c5K3VWVzFBZW0yUnV0MHAzZ2lQeDN3dW8zU0VseXRYczR2eVcxVTFjSmtWZ0RvNmdqYkFMcWRqR1pXK3JodXZ4N05odTFZR1J5bDF6blU4WU1pZTlucm5UbzBJK0pZdFBIUUx5N2YyZXF3SGJEUzVQK3NWMU81dWNKblZSdXdFVHRROWtoMk40VHRuc2x1RGNud2FuRHd6NUJNcndhbko5VDlOOE9yM2lrZTlYcjBHKzJvOUxlcUpnRG9pZ2piQUxxZG5DZ1RFT3RkTmk1YnYzaC9ZOFNxSkxIMnA2KzI2OXlSR1UyRzZvSHBDVHFzYjRybUZZYi9JcENUNU5iaFVYcTJvMjI0OC82NlVoVlgrWldUNUphVlZGenAxL1lLbi9icGtSalI5aTlmYjlkbm01ditwY1ByTWlxdENVVDhYZjd6M0dIS1NuUnJjRVpDazBOaXdyOHZyM1pVeG1hOWNnRG9EQWpiQUxxZGZtbVI2MmJYeS9DNmROR1lMTTFhVXFJM1FpWkwxaHZmS3lsaTdITjFPd3lGOEZ1clMvKzlWb3V1MjBlOVVxSy9OVjg0T2pNaWJKOCtMRU9ONTN0dUxLM1ZzdUxJOWF0OVZqcHExZ3BWK1FMYVVsNWJOenprc041NjhNVHdGVXJXN0tyUnZSL1ZqYjBlbWVYVkdjTXo2bnFtZzM4R1ozalZOODBUc1ZhM3BJaGxCVnN5TUQxQkM3Y1J0Z0hFTDhJMmdHNm5YMnJUWVZ1cVc0dDYxcElTbmYzUzZvaHpjeTRiR1JHMnYyaW1CN2d0dHBUNzlMUDNOdW5aYzRiby9YVmxPbkZJV2xpZ3ZXeGN0djczNHkwS3pmYVhqOHVPdU04N2E1dGVMU1YwRTVueFBaTjAvL0g5d3M1YlNkZTl1YjVoS01nQnZaUDE2Q2tEOStqN2FZMW9Hd1lCUUR6WisxazlBTkRGak13T0Q4dU5PNmFQSHBDcUNWR0djNlFtdUhSay84aEpqQitzYjcrbEFKOWJXcUtubDVUb3N0Zlc2dlBONFVOQmhtUjRkZDZvekliWC9WSWpsK3FUcEhlYkNkdjFVaE5jZXVHOG9VcDBoL2RQUC9MVmRzM1pVTmJ3ZXRYT21yWitDODJxOUZrdEw2N1dPMnRMTlgxeGtaWVZzWU1rZ1BoR3p6YUFibWRVZHZoR05RdTNWc3JyTm1FYjJOeDNkRjk5K1B6S3NIWVhqTXFVdDFFNHJhZ050RnZQZHIycjNsZ25TWHB4MlU0ZDFTamMvK3lRWG5wNXhTNUpkWk01RzVXamFyL1YyMnNpaDc4MDl2anBnelMyUi9qZnc1SWRWYnByVHZpcUl5dmJ1SjE2amQ5cVdYRzExdTJxMGJyZE5RMy85UVdzSGp0MWtLWXYzcUZmZlZJbzFpQUIwRjBRdGdGMEs1bGVsd1psaEE5ZFdMZTdSaDl0S05PZlRoN1FjT3lrSVdrNnVuK3FQZzNwWGI1NmZFN0UvZjYxY3BkcUFtMkxqczFOMEF6MTlIY2xldUNFL21FQi8vaEJhVHA5V0xvKzJWaXVueC9hSytLYVYxYnNWRkZWODZ0NzNITmtIMTNSYVBoSmxjL3FKKzlzMUlGOWtqVW1KMGxqZXlScDM1NUordWZTRW0ycjhLbDNjQno1OWdxZjF1K3UxZnJkTlVyenVuVHEwUFN3K3hTVyszVEFrOHZDamczUDlPcmRTMGVxWDVwSDl4M2RWd2YzU2RFVnI2M1ZyaGh0QXc4QW5RbGhHMEMzY25EZmxJaUpmV3QzVld2V2ttTDk3dmgrWVN0b1BIelNBQjM5OUFvRkpPM1hNeWtpV0VyU3JHK0xXLy9zUHNsNmNNS0FxSnZsUkxPdHdxZFh2dCtsUy9iSkNqdiswSWtEOVB6U2txZ1RLUXNXRlRWN3oydkc1MFNNMDVha0pJL1JCNWVOakRnKzY5dGluZjNpYXUycTltdjk3cHF3ZGJHUDdwOGE4WGN5T0NOQlBaTGNEWUYvM3g1Sit1OGxJOVEvWkZMcVdTTXlOTythTVRyNjZSVXMrd2NnN2pGbUcwQzMwbmhZaGxTM2VVdHhsVjlQZmhNZW5JL29uNkliRHV3cFNicnZtTDRSMXhXVysvVGZLT09qM1ZHMmc1OTJZbjk5ZGMyWVZnZnRlZy9QMnhaeGJIelBKUDM2Mk1qQXZHcG5qVDVZWHhaeHZONm83RVROK05IZ3FLdUlOR1ZiaFUvekNpdTBvcVE2WWdPYWIzZEVYMFhrNE9DT2xoUEhaT256cTBhSEJlMTZyMzYvaTZBTm9Gc2diQVBvVms0ZUV0azd2WGhiM1FZd0Q4L2JKbCtqa1EwUG5OQlBsK3lUcFlsanNpS3UrK084YlJHVEs2VzZVTnZZVWYxVDJ4Unk2MzI1cFVKdnI0a005Rkh5dlA3dzViWm14MEt2M2xtdDRpcGZtNTdmWFB2ZE5RR3QyeDA1Z2ZMd2ZpbDY2TVQrZXVHOG9VcnpSdjZZZVdUK2R0M3g0ZWFJNHdBUWp3amJBT0pHV29KTGFRa3VKVFNlTlJpVTduWHBtSUhoUGR1K3dBODl0S3QzMVdqbXQrSERNRElUM1hydTNLRVI5eXF1OHV1dlViWlBINW5sMVFVaEs0YTBoLy85ZUhPTEV3cVhGMWVyWUZIMDdkenIxVy9aM2xwVlBxdWlGbnFmbzAwT25YSk1QLzN5c041UjIvL3VzNjM2Mlh1YldsMERBSFIxak5rR0VCZmNSaXI5eGY3TnRqbG5SR2JFVW5mekN5dkNkb3Y4ZjNNTGRlVzRIQ1Y1Zm1nWExiby8rTVhXaHJXb1EvM3R0RUd0MmpteExiNHFyTlFUaTRzMGVmK210MXEvYTg1bXRXYlR5eGVYN3d5N2o5OUtxMHFxdGJTb1NpdEtxclc4dUVvclMycTBzcVJhbTh0cVd3ejU3NjR0MWNXTnhwUjdvbno3QVN2ZDlzRW1mYkt4WEZtSmJ1MnNaZ2dKZ082QnNBMmcyN2h5MzhnTllFTFhsSmFrRGFXMSt2MFhXelVseWhqdGV0OFZWZW5oZWR1am5udCsyVTZkRW1VaXBTU1ZWUG4xaDNuYjFDdlpvNTlGV1Vta09SOXZLR3N5YkJlVysvUm1sTjB1bzNsdmJhbnlGeFZwZm1HRjVoZFdhTW1PcW9peDJHM3hmaXZXR0MrckNlankxOWJxdFZXNzljb0Z3elJoY0pyK09HKzcvdnpWTmxZa0FSRDNHRVlDb0ZzWW51blY2Y01pTjRDSnRpYjExTSszYWt0WjlMSEtWbExlV3h1YVhPN3Y2U1hGMmw0UmZtMk4zK3JoZWRzMC9QSHY5TnZQb3ZlSU4rZW1nM3BxeHBsRG1qemZOOVdqLzE0eVF0bUpMUzhwNkxQU0RXOXZxQXZjV3l1YkRkcHBDUzd0M3lzcDZqbVBrUzRmbTYyWEx4amU3UE9XRlZYcnFLZFg2TFhnTHdPSDlVMVJWcUpidno2MnI5YjllRi85cXBsZmFnQWdIdEN6RGFCYnVPT0lQaEdUQ29zcS9mcW9VYysya1RUbDJIN3FseGI5N2JIR2I1WGR6RHJaVlg2cnZ5M1lvZjhMaHNoMzE1YnF4Ly9kb0pWN3NCTmphb0pMajU0eVVOZnRGN20rZDJNbkRFclRWOWVNMFZXdnJ3dGJHN3dsSGlNTnp2QnFkRTZpeHVRa2FVeklmd2VrSjZpdzNLZCtqMzNiMEQ3ZDY5TFYrK2JvdHNON2EyaW10NWs3Uy85ZXVVdVh2N1pPNWNGZkxvWmtKR2hBeVBic21ZbHVuVElrWGIrZVc5anFlZ0dncXlGc0E0Z0xWdEtNeGRIWG1FN3p1blg5L3BHQjlkWHZkNGFOYzg1T2RHdkdtWU4xZmpNVEhCUGRScTllT0Z4M2ZiaFpmNWdYZmZXUHh4YnMwTTBIOTlJZEgyN1NqRzlhdnc1M3FDUDZwV2ptbVVPMFQ0L0lsVTJhTWp6THE0K3VHS1dINTIzVGJ6NHRWR25JRUEydnkraXNFUmtha1pXb0VkbGVEYzlNMUlqc1JBM0o4RVlkWTEydnZEWWdqNUZPRzVhaEsvZk4xdm1qc3BUc2FkMjZLa016RStVTCtRUWcya293LzEzYnV1RXZBTkJWRWJZQnhJV0FsU2EvdFNIcXViY25qbEJDbExYeVFqZUFPV1ZJdW1hY09WaUQwaVBYaEc3TWJhUUhUK3l2VTRlbUsrL3Q5VnEzdXpicy9MWUtuMGJtZjdkSGt3QXp2UzdkZjN4LzNYUlF6NmpMKzlYYlhSTlFScFJsOWR4R3V2M3czcnBtZkk1K1BiZFFNeFlYcWNwdkZiQld6NTA3TkdLQ2FFdjZwbnEwNmVieERUdEl0c1grdlpMMHdubERkZmxyNjFUbEMrakc0SnJsb1ZvNzFod0F1aXJHYkFPSWE1ZVB6ZFpwd3lKN1ZCZHRxOVFYV3lvMElDMUJ6NTB6Uk85Y01xSlZRVHZVYWNQU3RYVHlPUDIvWS90R2JNSGUxcUNkNkRhNjlkQmVXblhEdnZySndjMEg3WUpGUlJyMjl5WDZQTXF5ZS9WNnAzajAyS2tEdGVHbWZUWGxtTDd5V1duSmpxbzIxU1RWRFdWcFRkRCthRU5aMktvdTljNGRtYWsxTjR6VHNzbGpkVmkvbExCejYzZlhhdjdXNkJ2akFFQzhJR3dENkpMbWI2M1E4OHQyL3ZCbmFVbEVtMzF5RXZYNDZZT2lYajk5Y1pIK2ROSUFyY3dicDB2SFJxNVNVdS9iSFZVNjVLbmxXdEJFS0V6MkdOMTNkRjk5TjJtc1V2ZGl5Yjk5Y3BJMGRjSUE5VWh1ZnBManRDKzJLZS90RFNxdTh1dlU1MWZxblNnN1dJYnFtZXhwV0xwd1lReUM3U2NieTNYSzh5dDF3bk1yOWJ2UG9vKzk3cFhpMGNnb0cvMDgrOTJlRGJFQmdLNkVZU1FBdXFRbnZ5bU8yRjY5TVdNVWRkV1FKVHVxOVBySzNWcHczWml3OWJRYmUzdE5xUzc1MXhydHFnbm94T2UrMStzWGpkQ3hBeU8zZTVla0tYTzNORXdFM0JPTHRsZHE2N3h0dXZPSTZKdkJWTlFHTlBtdERYb3U1SmVLc3RxQWZqUjdsYVpONks5Ym05aEU1cXZDQ3YzbTA3b1F2SEJiaGFUSXNlc0JLNjNkVmFOdmQxVHEyKzFWK3E2b3FtN2Q3ZUpxZlh6RktCM1lPem1zZlkzZjZwWHZkK25oZWR2MDVaWWZldGQvLy9sV25UbzBYY2NQYW5sTGVyK1Y4aGRGSDJNUEFQR0VzQTBnYmkwdHF0YlpMNjdTdTVlTUROdG81cWZ2YnRUYTNUWEtmV3VEWnA4WHVUdGt3RXIvNzlOQy9XWnVvZXJqODY2YWdFNTdZYVZlUEgrWXpod2V2b1RnZjllVTZ1OEw5ejQ0VHZsa2l5N2VKMHZER3EzeThmWFdTbDN6eGpwOUcyVVlpTjlLdi94Z3N6N1pXSzdIVHgra1hpRkRQbndCNmJvMzF6ZE1BbDI0clZJVnRRRXQzbDZsK1lVVldyeTlVb3UyVmVxYjdaV3FhR0pIbkh2bWJOYWJFMGRJa3VZWFZtcldrbUk5ODEyeGRrVFpXZEpucFF0ZldhTVBMaHVsL1pwWU1yRGVVOThVYTgydXRxL1FBZ0JkRFdFYlFGejdiSE9Gcm50enZaNFBodXFubDVUby9mVjF5LzI5dUh5bm5sdGFvc3RDaHBHc0tLN1dkVyt1ajdwOFhxWFA2cHdYVit1WGgvZlcvY2YxazlkdHRLdmFyMGx2clcrWFdxdjhWci81dEZBemZqUzQ3clhQNnY3UENqWDE4NjB0N2c3NXl2ZTdOSGRUdVI0OVpXRERqbzUvbnI4dExLRFAzVml1akQ4dFZsdjJzUG5QbWxKZDg4WTZmYmkrVE90TGExdHNYMVRsMTNIUHJOQVRQeHFzL3htVEZiWE5vbTJWK3VVSGJOa09vSHRvZVFjRUFHZ1BwOXp3SXhsemhCT1BYbEpVcGQ0cEh2Vkk5dWk4bDFlck9pUnRmcnl4WEpQMjd5R1hNWnIyeFRaZC92cmFabnRjcmFSUE41WHJ0Wlc3ZE55Z05QM3Z4MXYwOGNiV3Iyc3RTU2NOaVJ4cThmYWFVbjIrdVVMZmJLL1VKV096OVovVnBicndsZFY2ZmRWdXRYWndTbmx0UUM4dTM2a1AxcFdxVDJxQ2Z2TE94ckJoTkRiNHA2MFdiYTlxMDA2UDFYNnJGNWJ2MUp6MVpVcHdHMlVsZXBUc2NXbEhwVjh6dmluUzFXK3M2OGlkSTNmcTNjZi8zRkVQQTRERzJyWUdGQURzcWQ5Ly9ZaU11Y1dweHllNmpZWm5lYlcwcURyaTNNbEQwclI2WjAyYmh6VjRYYWJKblNUM1JvckhORG1zQTIyMlJuY2UxUHcybHdBUVF3d2pBZEF0VlB0dDFLQXRTZSt0SzR0NnZDV3hDTnFTQ05vQUVFZFkrZzhBQUFDSUVjSTJBQUFBRUNPRWJRQUFBQ0JHQ05zQUFBQkFqQkMyQVFBQWdCZ2hiQU1BQUFBeFF0Z0cwREdNaS9YczBQRXMrMGtBY0JaaEcwREhzTGFxNVVaQU96TjJoOU1sQU9qZUNOc0FPb1lSb1FjZHo1clZUcGNBb0hzamJBUG9HTWFzZDdvRWRFUEdmdXQwQ1FDNk44STJnSTdoY3kxeXVnUjBROFk5eitrU0FIUnZoRzBBSGVPZS9aZkphcnZUWmFCYktWZEZ4b2RPRndHZ2V5TnNBK2hJenpwZEFMb1QrMDlOR2NiRVhBQ09JbXdENkRodTEzU25TMEEzWXN4Zm5DNEJBQWpiQURyTzdRZDhLOW5ublM0RDNZRjlXM2NjdE5EcEtnQ0FzQTJnWTluRU8yVHRMcWZMUUp5em50dWRMZ0VBSk1JMmdJNTIxNzdyWlhTMTAyVWdudG5KdW12L2I1eXVBZ0Frd2pZQUo5eDU4TDhsMTFHeWRvdlRwU0R1M0tNN0QzN0M2U0lBb0o1eHVnQUEzZGh2ditralQrMHpram5aNlZJUUQ4d3R1dk5BSmtVQzZGUUkyd0NjOS9zRlA1UFJGRWxaVHBlQ0xzamFaYkxteDdyN0lOYlVCdERwRUxZQmRCNVRGNXd2cTZ0bDdIR1M2ZWwwT2VqRXJCYkk2RE5KNytqT2cxNTF1aHdBYUFwaEcwRG45T0NpWWZMYlkyVHNTRW5qSlBWMnVpUW5ETlRXdmg3NVBaSzBTYjBMYStYeE9WMlRNK3g2R2RjQytlMENlVnp6ZFBzQjVVNVhCQUN0UWRnR2dFN01UbFdOcEFSSlVrQ25tN3YxWDJjckFnQzBCYXVSQUFBQUFERkMyQVlBQUFCaWhMQU5BQUFBeEFoaEd3QUFBSWdSd2pZQUFBQVFJNFJ0QUFBQUlFWUkyd0FBQUVDTUVMWUJBQUNBR0NGc0F3QUFBREZDMkFZQUFBQmloTEFOQUFBQXhBaGhHd0FBQUlnUndqWUFBQUFRSTRSdEFBQUFJRVlJMndBQUFFQ01FTFlCQUFDQUdDRnNBd0FBQURGQzJBWUFBQUJpaExBTkFBQUF4QWhoR3dBQUFJZ1J3allBQUFBUUk4YnBBZ0FuMk45clh4a2RLR21NcE5HUytqcGNFdENVNC9YRGUvVmlTU1VPMWdKRVo3VmIwdmR5YWJrQyt0YmNwVStkTGdub0xBamI2RGJzVkIwdTZUSko1MGdhNFhBNVFPdFk4VTZOcnFjdWZMOHBsMTQyZDJpMjArVUFUdUl0SEhIUFBxaFUrZlVIR2VXSmYvTUEwTEdzdnBEVmxlWnVyWFM2Rk1BSkJBL0VOVHROSjhqcUtVbER3azlvdll5ZWtiUmVVcUVDMnVsRWZVQ0xqTWJLS0ZHU1pMVlVWdFVPVndSRWNpdEpWdjFrMVUvU2oyUjBiRVFicTl2TlhYcW80NHNEbkVYWVJ0eXkwM1NjckQ1cWRQZ3RXVDFnN29vNERnQm9KL1loRFpGZnQwajZaZmdKM1cvdTBuM09WQVU0ZzdDTnVHVC9xQ3hWYTVtTStnUVA3VlJBdnpCM2E2YWpoUUZBTjJKL3J3TWtQU09qZmVzUHllcDRjNWMrY2JJdW9DT3g5Qi9pVTdYK0x5Um9WOHZxZUlJMkFIUXNjNWNXcVVxSHkycFovU0ZKanp0WkU5RFI2TmxHM0xGVGxLSmtGVXBLcnp1Z0s4eGRldGJacWdDZys3TFRORUlCTFpSUm1pUXBvRlBOM1hyWDRiS0FEa0hQTnVKUGtxNVRmZENXdmlKb0E0Q3p6QjFhSmVsUFB4elFUNTJyQnVoWWhHM0VGV3RsSk4zYWNNQ293TGxxQUFBTlBKcXV1cFhqSmFPejdUVDJPMEQzUU5oR2ZQbXQrc3RvdUNUSnFrSVZldHJoaWdBQWtzeHRXaWMxREIweHNwcmdaRDFBUnlGc0k3NTQxTFBoYTZQRlpvb3FIS3dHQUJCdWJzalhQWnRzQmNRUndqYmlpMVd2a0Zkc1ZBTUFuWWtOZVYrMmhHMTBENFJ0eEJlam5JYXZMV0ViQURxWmtvYXZqSG80V0FmUVlRamJpRGVlaHE5TWNDSU9BS0N6OElWOG5lUllGVUFISW13REFBQUFNVUxZQmdBQUFHS0VzQTBBQUFERUNHRWJBQUFBaUJIQ05nQUFBQkFqaEcwQUFBQWdSZ2piQUFBQVFJd1F0Z0VBQUlBWUlXd0RBQUFBTVVMWUJnQUFBR0tFc0EwQUFBREVDR0ViQUFBQWlCSENOZ0FBQUJBamhHMEFBQUFnUmdqYkFBQUFRSXdRdGdFQUFJQVlJV3dEQUFBQU1VTFlCZ0FBQUdLRXNBMEFBQURFQ0dFYkFBQUFpQkhDTmdBQUFCQWpoRzBBQUFBZ1JnamJBQUFBUUl3UXRnRUFBSUFZSVd3REFBQUFNVUxZQmdBQUFHS0VzQTBBQUFERUNHRWJBQUFBaUJIQ05nQUFBQkFqaEcwQUFBQWdSZ2piQUFBQVFJd1F0Z0VBQUlBWUlXd0RBQUFBTVVMWUJnQUFBR0tFc0EwQUFBREVDR0ViQUFBQWlCSENOZ0FBQUJBamhHMEFBQUFnUmdqYkFBQUFRSXdRdGdFQUFJQVk4VGhkQU9MTU04OWtLNkZtaVB5K0xDY2UvNHZTZC91ZVdMVjhrU1J0ZG1kVzZya3JKemhSaHlRcHdlelNSWk1YT1BaOEFBajE5Tk1aY3RjZUlQbmNUcFhBZXpTNkkrTjBBZWppbnB0eGhGejJDbGw3ckl3WktTbmQ2Wkk2SGFzdlpEUlRBZjFibDAzYTdIUTVBTHFSNTU0NFZDNXprV3pnWEJrejF1bHlPaVhlb3hGamhHM3N1ZWVuLzA0eWR6dGRScGRpN1Yva3FyNWJGOTljNW5RcEFPTFkwMDlueUZPVkwyTXVjYnFVTHNYYXY2akdlNWV1dnJyYzZWSVFQd2piYUxzWG45eEhmdjlya2hucGRDbGRrMTJqZ09zeVhYYjlGMDVYQWlBT3ZmRGtnUXI0bjZVbmV3OVpyWmJWSmJwczBsZE9sNEw0UU5oRzJ6ejNSSDhaKzdXTTZlTjBLVjJhVmJtTVBWT1hUUDdJNlZJQXhKRi96aHdoNC85Q1VnK25TK25hYkpta3MzaVBSbnRnTlJLMGpiRi9KV2kzQTZOVXlieXVmejU1bU5PbEFJZ2p4ditZQ05ydHdLUko1blc5TVAxd3B5dEIxMGZZUnVzOVAvMThHWE9lMDJYRWtYU1p3SU5PRndFZ1Rqdy8vWHhKcHp0ZFJoeEpselhUbkM0Q1hSOWhHMjFnZnU1MEJYSG9CTDB3L1F5bml3RFF4VmxySlBON3A4dUlRN3hIWTY4UnR0RTZMend4UnRJSlRwY1JsNnl1Y0xvRUFGM2M4OU9Qa0RURzZUTGlFdS9SMkV1RWJiUk9RQmM0WFVMY3NqclY2UklBZEhIR1JlOXJyUEFlamIxRTJFYnJHSHVjMHlYRUxXUDY2T1dubU5BRVlHOGM2WFFCY1l2M2FPd2x3alpheVF4MXVvSzRWbFBUMitrU0FIUmxkb1RURmNTMVFLQ1gweVdnNnlKc283V0dPVjFBWEhPNUNkc0E5b0laNEhRRmNjM255M0s2QkhSZGhHMmdNL0FIUEU2WEFBQm9naldwVHBlQXJvdXdEUUFBQU1RSVlSc0FBQUNJRWNJMkFBQUFFQ09FYlFBQUFDQkdDTnNBQUFCQWpMQUNBcnF0ckFTdmZqNTYzNGJYSDIwdjFQdmJ0amhJVXNvbEFBQWdBRWxFUVZSWUVRQWdWTExiclpGcEdScVZscUVSYVJsNmVNVzM4bHZyZEZsQW14QzIwVzFsSlhqMXEzMFBhbmo5Mis4V0ViWUJkRHZwbmdTZDBLdHZzMjNlTHR5b2dLUVRlL2RyOC8yLzI3VlRtNnNxMm56ZENiMzY2b01UejVRSk9iYXNkS2RlMjd5aHpmY0NuRVRZUm9mYWVNNmx5a3J3dHVzOWIvaHFycDVadjZyaDlSRTV2ZlRNa1JOYXZNN2pNbUd2YnhvNVZwY09IdDdpZFY4VWI5TVZuODlwZTZFQTBBa05TMDNUYThlZDJteWJYcTgrbzZxQVgrK2NjRWFiNzU4Nzd4Tk5YN01pN0ZpcTJ5TmptcmdnNk91U0lxMnZLTk9RbExTR1k1T0dqZEVITFhTS1dDdVYrMzF0cmhPSUZjSTJPbFNheDZOVVQvditzMHR3aFU4OVNIYTdOU0l0dmMzM3lmWjZsZTF0K1JlQmpaWGxiYjQzQU9BSFJSZGNvVVNYdTgzWG5UZGdzRW92dkxyWk5uNXI1Wm45NUo2V0JyUTd3amJpenNiS2N2MTV4WklXMjJVa2VIWGRzRkVOcjc4czNxN1BkbXhyOGJxVlpidjNxajRBNkV5cS9INHRMOTBWZHN6cmNtbFlhdk9kRnU5dDNkeGs1OE9sZzRmdlVaZ0c0aEZoR3gzcStmVnIycjFuZTFXajhMdXlyRlQvNzdzRnVuWDBmczFlNTI3MEdXWk5JS0F5WC9NZlBYNjRmWXZlM2JwNXp3b0ZnRTVvUmRsdTdmT2ZsOEtPamMvSTFqZG5YTkRzZFg5YXNVU3ZiNGsrZnZycy9vT1Y2RzFkMk41ZFc2dktkaHoyNFdNQ0pUb1p3alk2MUEzejUzYkljM0s4aWJwMzNBRnR1dWJZbm4xMGJNOCt6VGY2VG9SdEFKRDB3UDZINnJaOW9uZHFaTFpoYnM2ZGkrZnA3NnVXU1pLTzdORkxrNGVQYVRpWE4rOFRCYUpjYzFxZkFicDQ4REJKVW1sdHJYNng4SXZXRnc1ME1NSTJBQURkM01TQlEzVkFWbytHMTcwU2sxcThabnhtZHJzOGUzQktxajQ1NmF5RzU0NU96Mnc0dDAvSTE2RUdKS2RxYUdyZHhFbWZ0VG9zcDJmRHVhZldybFRCNnVYdFVodlFIZ2piaUV1cnkwclY2OVZubW0wektDVlZYNTkyZnNQcmg1ZC9xd2VXTG1yMm1ncG11QU9JUTFjUEhhV3ordzl5NU5rcGJvK09hZUpUeGFhT2gvSVlFOWJ1dzIyRjdWWWIwQjRJMjRnNUk3WDdPTzFvYWdJQlpTZDQ5WWNEajJoVis4WTFuZFozZ1Bva0piZnEydmUyYnRhVGE3OXZjNDBBMEJubGVCTmJiRlB1ODJsc283SGRrdlRaS2VjMExPazZiZGxpUGJrbS9MMXh5eDZzc1EzRUU4STJZcTUzWXBJS3o3czg1cytadW15eHBxOWVyaXVHak5pajY4ZG5acmY2WTlFeVh5MWhHMERjeUVuOElXeXZLUy9WNXNyd2dGeHJBN0tTbGpWYXRVUlMySTZPMjZ1cm9yWnB6dmRsdXhzK2lieG8wREQ5N1pDakc4NzEvZGV6VVhlTXZHbmtXUDE2L01HU3BPS2FhbzE1ODhXR2Mzd0NpYzZHc0kyNEVyQjF2UzlOaWRiRFh1SDNLZHJrZFkvTHlDV2pta0RrOUp3cXYzK3Y2Z1NBemlRN1pFTGpBMHNYUngzei9PVXA1MGJ0QVErOTlxNnhCK2pHRVdNajJ0dzRmMjZUazh2OTFtcEhUYldrdW82TVVGVUJmOVN3SGJyaWlKVWFyZ2M2SThJMjRzcnE4bEtsdmZ3UFNYWERWMGFrcGV1d25GNDZxWGMvbmRaM29GSTlIbGxKODRxMzY5K2IxdXVWVGV2MDNlNmRrcVFrbDF0WlhxOE96ZTZwaVlPRzZid0JnMlVsM1R6L1V6MjdmclZqM3hNQXhGcDJTSWd1cXE2SzJtWjRXcnA2dEREY3BJYzNNV3FidEVZZEhhNlFUZGl0bWw2cWIrY0ZWelg3UEtBcklHd2o1aXI4ZmowZVhOYXBzVlA2REFqYjdmSHBkYXRVSHV6WlNIWjdkUFhRa1Ezbk5sVlc2UFhONjV0OHp1ZEY0UnZTekQ3NkpQM1B3S0dOYXZIcHk2THRxZ2tFZE82QXdicHE2RWhsSlhpVjVmVkczWUFoWUswdUdUeGNjN1lYYWxNbDR3NEJ4SjgwajBmZWtKMTQzY1pvWUhKS3crdWFRRURibWdqZ2U4SW9mT2RmZjRCMXNSSGZDTnVJdVZKZnJXNmMvMm5VYysrY2NFWlkyTDd4cTdrcUQ0NjM2NXVVSEJhMmwrM2UyZVI5b25sdDgvcUlzSjNpOW1oQzczNHRYcnU5dWtyZjdkNnBKMVl2MTZ4MXExcjlUQURvYXJJVHdudWlYemo2cExEWDgwdDI2TkIzL2gxMjdOb3ZQOUpMRzlkS2t0YWVmVWxEYi9hOTM4elhJOS9YN2VCYmVPN2xVWWZ1aFFaN0tYek05K3F5VWozVHh2ZmMwa1pEVDRET2hyQU5SdzFPU1czNHVzTHZhd2phN2VHVmpldjBmL3VXYWtORnVUWlVsR3RUWmJtMlZsVXExZVBSK1FPRzZKRHNubUh0cmFRUHQyM1JFNnRYYUh4bXRtN2ZaejhkMjdPUEJxZWs2WUdsaTZKdXJBQUFYVjIydC9rTmFHcWp6RnVwOWtmZmNiY200Rzl4SjE1dm8wOFJxd0orcGJvOU1rWmF2S3RZTis3QjVtZHBIbytxL1g3VnNuc2tPaUhDTmh5VGxlRFZxSkFOQzFZMjJuWjliKzMyMVdyRUc3TWxTZW1lQkYwNGNJaXVHREpDSi9mdUwxZklWdTBiS3NyMWo3VXI5ZVNhRlZwVlhxcXNCSzkrT25wY3czYnU5KzkzaUk3djFWZFhmakZIMjl2eG8xUUE2QXl5V3hpSFhSdGxtRWV2cENRTlRhbmJWQ1owL0hXMk43SGhlTWpiYlBpMWpUYk0yVjFicTNYblhOTGllUENXM0w3b1N6MjAvTnU5dWdjUUM0UnRPT2FNdmdNVitsNjhvS1NvWGU4L05DVk5wL1lkb1BNR0ROWXBmZnFIamNrdTlkWHFsWTNyOU9MR05WcFFVcVNNQksvNkphZG9YR2FXc2hNUzlmcm1EVG9vcTBmRHVNTFQrZzdRZ3RQTzE4UlAzOWRuamNhR0EwQlh0blQzVHAzejhUdGh4MzR5YXB4Tzd6dEFVdDJ5ZjQwOWN0Q1JldVNnSXlPTzN6UDJBTjB6OW9CbW54ZjZpYVlrbGJDU0NPSWNZUnVPdVc3WXFMRFhuMnpmMnVaN0hKYlRVMThWNzRpWXkvNlBJNDdYVlVOR1JyMUdxaHNqZVBHZ1lXRmp3bHN5SURsRmMwNDhVNzlZK0lVZVc3bTB6YlVDUUdlMHJicEtyMi9aRUhaczRxQmhEVjlYdC9OU3A0T0RQZC8xdGxSVmFHRkprZm9rSllmdGRWQmNVNjAxNWFWTjNtZElTcHA2aHZTU1IxdW1GZWdNQ050d3hGRTlldXUwWUsrSlZMZnF4NytiV1dra0dvOHgrdXprYzdTK29relBybHV0WjlldmFsakc3L09pYmMyRzdheUVsc2NvbHZ0OXF2RDVWT0gzYVdCeXFwTGNiaVc0WFByTHdVZHBkMjBORXljQnhLMGs5dytmQkZZSDZzTDJWOFU3b3I1M0hwTFRVNTdnbUpIMUZlWGFFckp5VTViWHExMjFOU29PNmIwZWsvSEQ4TUdBdGRwY1dhRlQ1cndsU1pweDJIRU5IVEZwbmdROTl2M1NxQnVJVFI0MldvK0ZiSDd6L3JZdHlsOFZ1VFk0MEJrUXR0SGhrdDF1NVI5NlROaXh0d28zdG5scHFTRXBhWElibzJHcDZicDMzQUhhSnlOVEYzMzZ2cVM2eVpHUEhIU1VpbXFxR3laR0ZsWlZha2QxbGJaWFY2bTR1bG9sdFRXNmZ0Z29uZGx2a0tTNkh5aDkvdldzeW4yK3NBMFRKT21ZbnIzMStuR25LVFBCcTE5OSt6VkJHMEJjUy9ja05IeGRHZXpaUHVPanQ2TzIzWEgrRlEzanJSLzlmb2tlV3Y2dHhtZGs2eWVqeHVxcW9TTjEyNmRmNnFPUVR5NlA3OVczNGV1MUZXV3FEdW1SdnVHclR6UXdKVVduOWhrZ3I4dWxHWWNmcDZONjl0WTlpNy9TanBwcURVeE8wZFFERHRQbGczL1lLWGp1anEwNjkrTjNWQlZnc3pGMFRvUnRkQ2kzTVhyeThPTWl0a1gvL2RMRnJibzIxTmlNckxEWFh4WHZhUGg2UzFXbGtsNmNLWisxU2pCRy96TndtRzRlTlZaL1c3bFVYNGEwTzdWUC83Qjc3S3F0VzBJcTBlWFN6U1BINlpWTmE3V212RXh6ZDJ6VDhlKy9vWkZwR1hwbDA3cldmYk1BMEVYMUNObSt2WHdQbHRZck9Pd1lIZG1qdHlUcEYyUEdOd3hUU1hLNWRWak9EeXRCZmJPekpPeTZXbXQxL2lmdjZwa2pKK2o4QVVNa1NibkR4Mmppb0dINjE2WjF1bmpRY0NXSDlMclAzckJHMTMzNWNidXVaQVcwTjFmTFRZRDJrZXIyNkxrakoraVNRY1BEanIreWFaMCszaEU1WHRzMjZsMGVtWjRSOWcvMm1KNTl3czQzM3RTbVYyS1MvbS9jZ1ZwNzlpVjY3cWdKT3Jabkg4MCsrbVRsdExETWxTVGRObVkvL2VIQXc3WDZySXYxMmNsbjY1WlI0N1MxcXBLZ0RTRHVKUmlqa1drWkRhOTMxdGEwK3RwOU03T1ZOM3lNeWtPVy96dXBkejhka0pralNUcW4vNkN3eWVyUkpweFgrUDJhK09uN2VqbTRqcmRVTi9Udm1xR2p3b0wyZjdaczFDMWZmMGJRUnFkSHp6WTZ4TkU5ZXF2Z3NHTTFybEZ2OVBicUt0M1V4RVkxamRkcUhaaWNxbGVPUFVYdmJkMnNIdDVFL1d6MHZnM25xZ04rZlY2MFhRbkc2UFMrQTNYZHNGRTZkOENRaG5HRVA5eXpWaVBUTWhwNnQ0ZW1wcXV4ZmtuSnVtZmNEN1Bwait6UlcwZjI2SzJIRHp4Q2J4ZHUxS3kxSy9XdlRldjV5QkpBWEVqemVIVGZ1QU5WNWZjcklPbkUzdjJVRTdJTTM4YUtjbDA4YUpqMlNjOVVyOFFrOVF6NTB5c3hLYXp0dFVOSDZkcWhveUtlY2RQSXNicGgvbHpkUEdwYzJQSEZPNHQxZks4KzZwdVVvbjVKeVJxY2txWkRjbnJxNE93ZVlVTlpvdmxSdjRFcVBPOXlWZmg5MmxoUnJtM1ZWU3FxcnRhdTJocmROUDlUUWpnNkRjSTJZbTU0YXJyZW0vQ2pzQWszVWwzd1BldmovNnF3cWpMcWRlVituMWFVN3RMb2tMVzR6KzAvV09mMkh4elI5b050VzFRVjhHdHNlcVplT3Via2lCM0t2aS9iclY5L3UwQ0g1UFRRckNOT1VFMGdvQ1MzTzZ6M3BqUTRoR1JMVmFWTy9PQk5UUjQrUnBjT0h0N3dodTh4Um1mMUc2U3orZzNTVlYvTTBkT00yd1lRQjhwOFBsMHpkSlQ2SkNWSFBiOWdaNUYrT21yZmlCMTUyK0x5SWNOMTUrSjV5Z3laWUxtNnZGUmx2bHA5ZE5KWkxWNi9kUGRPclNqZHJaUDc5Rk5hb3hDZTR2Wm9kSHBtdzgrSzV6ZXNKbWlqVTJFWUNXSnVkWG1wcnZ4aWpnSWh3MEsyVmxYcXREbHZhMTdJK09sb2Z2dmRvaGJ2NzdOV3YxbXlVSkswdEhTWGZyZjBoMnZXbHBkcDByeVBOZlkvTCttWjlhdTBkSGRkZUIrZm1SMFd0Q1ZwN280ZlBzNzhzbmlIOHI2YXEzNy9lazZUNTMyaStTVS8xTGxnWjFHYnR4TUdnTTZzcWYwRHZ0bFZvcms3dHVtYlhTVlJ6emZtczFicks4cjF5WTZ0ZW03OTZvYjMvVFJQZ2k0YlBGekh2UGRhdy9DUXgxY3QwOGM3dHVyRmtPRWk5YlpVVldqMmhqVzZhZjZuR3ZYbWJJMTc2MldkUC9kZDlYejFHWjA2NXkzZC85MUN2Yjl0aTBwcXdvZTRXRW4zTDJuNTV3YlFrZWpaUm9kNGFlTmEvWFRCNS9yTHdVZnA3Y0pOeXAzM2lUWlVscmQ0M1QvV3JWU2wzNmVmang2di9iS3lsZXoyeUtodXVhaWltbXA5VWJSZER5My9ScCtHL0tCNFlPa2lIZDJqdDE3ZHRFN1RWeThQMjc2MzhiaHVxYTZIZmM3MlF0M3k5V2NSNThyOVBqMnhab1dlV0xOQ2grZjAxTTBqeDJubTJ1OGoxdlVHZ0s3c2k2THRPcXZmSUZuVkRjc3JxYW5SSnpzS2RjZWllZkpicTBVN2k3Uzl1a3BicWlwVVdGbXB6VlVWMmx4WjkyZFRaYmsyVlZab1kwWGR5aytocTEzbmVCTzFmMWEybmx6enZkN2NzcUZoUFBiOSt4Mml4NzZ2MjYvZ2dlOFdLZEhsMHFLZHhWcTRzMWp6aXJkcmZVWDBudy9WZ1lEZTNicFo3MjdkM0hCc2NFcXF4bVprYVdSYWhveWtiM2UzN2hjRG9LTTBzWmtxME1qelQxUklpdjRaWXhzY2x0T3p4ZDdzV0RLU2VpY215V2V0YWdJQlZRZjhuV01qaElBOVJaZE5mcy9wTWdCMFVlMzBIdDNlK2lVbGEzdDFWY1J5cWwwTzc5SFlDL1JzbzBNNUdiU2x1bzhZdDdaeFBXOEF3SjdaMHNTY0hLQTdZY3cyQUFBQUVDT0ViUUFBQUNCR0NOc0FBQUJBakJDMjBVcGRmWFpMSitkMjhmY0xBSjBWNzlIWUM0UnR0STVWcWRNbHhMZEFtZE1WQU9qQ3JJMitVRGJhQ2UvUjJIT0ViYlNPTVVWT2x4RFhQQW5za2dOZ0w1aENweXVJYTd4SFl5OFF0dEZhYTV3dUlHNVp1MDRYWHNNdk13RDJnaVZzeHdydjBkaExoRzIwMWxkT0Z4QzNqRDUwdWdRQVhaM2hmU1JXZUkvR1hpSnNvM1dNZWNIcEV1S1hlYzNwQ2dCMGNTN1hQMVczYnhmYW05VmJUcGVBcm8yd2pkYTUrUHJ2SkgzZ2RCbHh4OXBWdW1UU1MwNlhBYUNMdS9pNlFzbCs3SFFaOGNldVZKOFJMenBkQmJvMndqWmF6N3J1ZExxRXVHUDBHNmRMQUJBbjNQWVdTVFZPbHhGWGpQbXRUanpSNTNRWjZOb0kyMmk5UzYrYkoydHVjcnFNT1BKdlhUTDVLYWVMQUJBbkxzcGRMS3ZibkM0ampyeWg3emI4dytraTBQVVJ0dEUybDE3L044bjh6T2t5dWp5clQyV3FybkM2REFCeDV0SkpqOHJxRjJMODl0NngrbHFtNmxKTm1SSnd1aFIwZllSdHROMGwxejhpR3poSzFxNXd1cFF1eWVvL2N2bk8xTVUzczBrQ2dQWjM2YVEvS1dCUGxkVzNUcGZTUmIwdGwrOGszcVBSWG96VEJhQUxlKzN4RkZXNGI1RE1MeVVOY0xxY0xtQzVaS2Zwa3Nrem5DNEVRRGZ4L0l6TEpIdVRwR09kTHFYVHMxb21sNmJxNGtrem5TNEY4WVd3amZieHp4bm5TWUVESkROWVJpT2RMQ1V0WUxNOTFpYnRkTHUyT0ZsSFVKbGtQNVRiL2JvdXVtNlowOFVBNktaZW1qNUVQbDBvbVV6SkRwWE1VS2RLOFFac3NrZEtxSENaM1U3VkVJTDNhQUJvcTJuVHBpMmRPbldxMytrNkFBQ1JwazJiOXZqVXFWTTNPVjBIMEZFWXN3MEFBQURFQ0dFYkFBQUFpQkhDTmdBQUFCQWpoRzBBQUFBZ1JnamJBQUFBUUl3UXRnRUFBSUFZSVd3REFBQUFNVUxZQmdBQUFHS0VzQTBBQUFERUNHRWJBQUFBaUJIQ05nQUFBQkFqaEcwQUFBQWdSZ2piQUFBQVFJd1F0Z0VBQUlBWUlXd0RBQUFBTVVMWUJnQUFBR0xFNDNRQmFKMkhIbnJvc0VBZ2NKbTE5amhqekw2U2twMnVxVE16eG1qYXRHblc2VG82TTJ2dENrbGZHMk5ldk9PT08xNXl1aDRBQU9JUllic0xtRHAxNnQ4Q2djQ053WmVmV21zZmw3VEx5Wm82dVRIR21CeHI3V2RPRjlKWkdXTVNqREg3VzJ2UGwzVHB0R25UUG5PNVhKZmRkdHR0NjV5dURRQ0FlRUxZN3VTbVRadjJqS1RMVmRjRGVkRWRkOXl4eHVtYUVEK21UcDJhTG1tcXBCOEhBb0YzSG5qZ2dTUHV2dnZ1RXFmckFnQWdYakJtdXhONzhNRUhKNmd1YUwvcjhYaU92ZjMyMnduYWFGZDMzbmxuNlIxMzNIR1RwSHNsalhLNVhIYzZYUk1BQVBHRXNOMkpXV3V2a0tUYTJ0b3JiNzMxMWtxbjYwSDh1dU9PTzM0bmFhR2tLNXl1QlFDQWVFTFk3c1NzdFFkS1duWHZ2ZmR1ZGJvV2RBdHpqVEVESDM3NDRSeW5Dd0VBSUY0UXRqdTMvdGJhVDUwdUF0M0dYRW55Ky8wRG5TNEVBSUI0UWRqdTNCS05NYnVkTGdMZFJva2tCUUtCRktjTEFRQWdYaEMyQVFBQWdCZ2hiQU1BQUFBeFF0Z0dBQUFBWW9Td0RRQUFBTVFJWVJzQUFBQ0lFY0kyQUFBQUVDT0ViUUFBQUNCR0NOc0FBQUJBakJDMkFRQUFnQmdoYkFNQUFBQXhRdGdHQUFBQVlvU3dEUUFBQU1RSVlSc0FBQUNJRWNJMkFBQUFFQ09FYlFBQUFDQkdDTnNBQUFCQWpCQzJBUUFBZ0JnaGJBTUFBQUF4UXRnR0FBQUFZb1N3RFFBQUFNUUlZUnNBQUFDSUVjSTJBQUFBRUNPRWJRQUFBQ0JHQ05zQUFBQkFqQkMyQVFBQWdCZ2hiQU1BQUFBeFF0Z0dBQUFBWW9Td0RRQUFBTVFJWVJzQUFBQ0lFY0kyQUFBQUVDT0ViUUFBQUNCR0NOc0FBQUJBakJDMkFRQUFnQmdoYkFNQUFBQXhRdGp1M09aSyt0N3BJdEE5V0d1TEpjMXh1OTI3bmE0RlFQeXkxcTR3eG56bWRCMEFBQUFBQUFBQUFBQUFBQUFBQUFBQUFBQUFBQUFBQUFBQUFBQUFBQUFBQUFBQUFBQUFBQUFkempoZGdGTW1UcHpvemN6TVBGZVNYQzdYOHZ6OC9HK2NyaW1hM056Y0M1S1NrdDU4OU5GSHE1dHFrNWVYZDJJZ0VEalo1WElkNmZQNUxwZ3hZMFpwUjlhSTd1SGFhNjlOa3BSVi85cnI5ZTdPejgrdmlOWHpycmppaW96azVPUWV4cGllZ1VEQTk4UVRUeXlJMWJNQWRBNDMzWFJUV25WMTlRRWVqMmVZdFhhWXRmYjVnb0tDRlU3WEJld05qOU1GT0NVN096dEQwdXpneXo5SXVtM3k1TW1UWEM1WGNsdnU0L1A1bnFvUHR6ZmNjTU01MXRyWkxWM1RqTEw4L1B5ZTlTL3k4dkx1a3ZSQVZWWFZ3dXV2di83U0dUTm1MSTkya2JYMlRwZkxkYm9rZVR5ZW15WDl2alVQbXpoeG9qYzdPM3UrcERuVzJ0a0ZCUVZ6SkNrM04vY3pZOHlvWUxPejh2UHp2OWlMN3dsQnVibTVEeHBqYnRuVDY2MjFieFlVRkZ3b1NYbDVlWm5HbUhPaXRmUDcvZXVTazVPL3JLeXM3TldhKzFaWFY1Zk1taldydkxrMlU2Wk1jVzNhdE9rTlk4eEp3VnJLSlkyUzFHTFl2dmJhYS90NnZkNUpraEtzdFY1SkNjWVlyNlNFa0dNcGtub2FZM3BLNm1HdDdSRnNJMGx5dVZ5bFYxOTk5YkIvL09NZlJhMzVuZ0Mwbjl6YzNLZU1NY2ZzelQyc3RhOFhGQlQ4dktWMlBwOHYzZTEyZjJDdFRRZ2VTcFowejk0OEczQmF0dzNiMGJoY3JxbVNlclRsR3EvWCs3cWtVa215MXJvbEplN3A4NjIxdnZxdmI3bmxsc1NxcXFvTGpURXl4aHpvOFhpK3lzM052VjNTbE1iWEdXTlNRKzd4Njl6YzNHaHZhUGNWRkJRVWhCN0l5c3E2VU5KNFNlT05NU2RJMmk5NHYyejk4UGVRSUxTWEJPM0Z2NC9ROE9uMyt3ZTUzZTVaVGJSN3FhcXE2dTh1bCt1ZDF0dzNLU25weDVMKzNseWJ6WnMzMzFzZnRJUFBTSlYwcWFRL3RuVC94TVRFZ2RiYSs0UFhSYXUzeFdQR21QU2twS1RiSk4zZDB2TUF0QzlqekFCSkkvYnlIbjNydjg3THkzdEkwaTliZWQzZGVYbDVUZjcvM2xyNzU5YUVlTUJKaE8wUTF0b3lTVWx0dVNZUUNBU2F1TmR6THBmckg2MTg3bE9TZW9jZWUvVFJSNnV2dXVxcUU1T1NrbDR3eHB3cEtjMFkwME5TbitidUZReGswZHFrUmpsMlkwZ05mMnROcmRkZmYzMDZ3MVRheGQzR21JVXROYkxXOXBFMHM0MzNydG16a3FMTHpjMjl3bHI3cThZQjJGcjc0T1RKazVkUG56Nzl6VDI5dDdXMlNsS3BNYVpTMHVEZ3NhMlMvaXVwV0ZLeE1hWllVbkVnRU5pd3g5OEVnUFp5cDdWMmQyc2FHbU15SkUyTmNUMUFwMGZZbG1TdEhUNXg0a1J2UVVIQjBIYTg3YjdXMmt0YitmelVhTDE3czJiTktwOHdZY0o1bzBhTmVselNHbVBNNDVMdUQxN3prc3ZsbXQ3Y2ZRT0J3SEJqekdQUnp1WG01aDRkN00yV3RYYW4zKytQMmtzYWF2TGt5UU5kTHRmYzNOemNmeHRqYnMzUHo2OXR4YmVINkU2MDF1N1RVaU5yYlZxMGZ4dWhqREhYKzN5K2o5MXU5L2ZCMXg5YWE5ZGJhLy9jeWxvV04zVmk4dVRKbDBsNnloampEdGJ6WjJQTWJrbjNHV1BjeHBpWGI3amhoc3NmZi96eGwxdnpJR3Z0TEdQTXJaV1ZsWlVqUm95b25ESmxTa0JxR0dxeUpkaHNZVUZCd2RXdHJCMUFCNnFwcWZuSHpKa3pDMXZUTnZqLzY1YkM5dSt0dFl1TU1XTUNnVUNDeStYYVphME4rOFhhR0RNMEVBaWt1Vnl1YW12dDk5YmE4UzZYNjk0OS9pYUFEdFl0dzNaZVh0NGNhKzNLK2hCampMa2dLeXRyV1Y1ZTNpUDFIM2UzaGpGbWFuNSsvbSthT0xlL3BQMWJlWjhtencwWU1DQ2xvS0Jna2lSTm1qUXB4K1Z5YlExK2hIOUVJQkRvMmVTRmRkSWsrYXkxUlpJYWo4bjl2L292ckxXUHRkUmJuWmVYMTFQU081SUdHMk4rWXEwOTlLYWJianIxcjMvOWExa0xOU0M2MDFyVHFLV2dIVlRyOFhpT3M5YktXbXRyYTJ2L0hmeGh1RGNmclpxOHZMdzdyYlgzaHdUdDF3Y01HSERybENsVGJGNWUzajZTSmtwS0RBUUNMK1RsNWQyYW41Ly9TQ3Z1V3lGcHY2U2twREdiTm0xU2JtNXUzY1BxZXNEcXZ4NlVtNXQ3WStNTGpURUxtRDhBT012cjlhN0t6YzIxcldscm1uNERlMFBTRGtrS0JBTFBUNTgrZlUxdWJtNmh5K1hxWTYxOXFhQ2c0TUhReG5sNWVlKzZYSzZUSlMwdktDallaOUtrU1VNa2xVbVN5K1dhdCtmZkRkQXh1bDNZdnZycXEzdElPbDVTMk9vZXhwaGgxdHI5UXNjL3R5UVFDRFE1L3RaYSszZGpUS3Q2RnEyMTd4bGoramMrUG5ueTVQdGRMdGNWTjl4d3c4VEhIMy84cXllZWVLSllVdC9jM056L05jYjhSdExBVnR4N2ZrRkJ3YUdoeDNKemMwODN4cHdlMHFZZzhzcXdPdnBJZWx0U1EwK3NNZVp0Z3ZhZU04WmNiNjM5ckJYdEJsaHIzMjJwWFNBUU9EWDRjKzJ6bVRObmJyM3BwcHZTMmxMUFgvLzYxM0pKVnFwYkJTUWxKV1dtcEF2cWYxWmFhOStzcmEyZFdOOFRYVkpTY21WV1ZwWXh4bHdVRE9OL3pzdkxPeTBRQ0V5YVBuMzYxaFllZDQweDVwcG16bzh6eGtRTWE3TFdUcFZFMkFhY2xkTEtUb0FtV1d1bjF2K0M3WEs1cnMzTHk1TzF0cjd6NkxTOHZMeGxqUzRaRkx4dVdPTnpnVURnVkVudjdWVkJRSXgxdTdDZG5Kdzh6Rm9yU1d0RERyOWhyUjBhQ0FRZWQ3dmQxMHVTdFhhZU1TYmlvM0ZyN1JCalRFU3ZXMlBCOGRVdERoTUlpcGlFR0Z6WjVON2dNei9KemMzTkxTZ29tQ1ZKZ1VCZ2xqSG1rNURtbVM2WDY5Vmcyd0pyN2JNaDU4SjZyQ2RPbk9pVkZOWUQ2WGE3bTF5Sndsbzd6Qmp6cEtTUklZZC9rNStmSHpGUkU2MFhDQVFHR1dOS1dtcG5yZTNkVXB0QUlPQXh4cHdSZlBuU3RkZGUyOGZuODIxcDlxSkc4dkx5eHVibjV5L0x5OHM3MzFyN3FERW05QmU1MmNhWUsyYk9uTmt3YkdqMjdOazFFeWRPdkRRN08vdnZraVlIRDUvbGNybVc1T2JtL3E2MnR2YXZNMmZPckdyaWNidUM0N0pEdVl3eHZTVEpXbHNqS2VMdnhoakRYQUhBWWNhWTBkWFYxZHRkTGxlT3grTlpKVW5XMnIvVTF0YmVKMG1KaVltblcydi9LVW1CUU9BYW44LzNiMG55ZXIwMW9mZVFsTm5vdnZYL1RaYzBwb2xuZTZPY2E5TThLOEFKM1M1c1cydjNsU1Jqek1xUXc4dU1NUmRJR2hKeWJIRitmbjdFRW5wNWVYbkhLbVJpWVRNbUJ2KzBLRm92Z2Rmci9XOVZWZFhyeHBpekpTVWFZMlpjZi8zMWMxMHVselhHekdwMGZlai9qcWNaWThZMXF2bWwvUHo4UDBwU2RuYjJyeVNOYmsxZFFkTkRWOEd3MXQ1ZlVGRHdmODFkZ0pZWlkzN2RqcmM3VGxLMkpBVUNnWmYyNUFiVjFkWHUzTnpjbHhYU215MHBZSzM5VlVGQndXOFY3UFVPTlh2MmJMK2szTnpjM0M4bFBXS01TWkxVd3hqekI2L1htM2ZMTGJjY0VHMTkrUHo4L0o5Sitsbm9zVVpqdGo4b0tDZzRvL0YxQUp4aHJmV0VmTW9WZFZHQVZnanRWUHFqdGJieE1ycy9DWDZ5dk54YSsycWpjNWNhWTRaWWE0c2xOZjRrdHNWT0M4QnAzVEZzSHhCY1RtOXBzSWRia3BTZm4xODdhZEtrMEtiOWMzTnpUNGx5aS9ITjNMN1dXbHNlZk1Pb1ZNaXFFTlphVi9BM2RrbnlLWElNdFl3eERjTXlIbjMwMGVxOHZMd0xyYlhQR21NdXN0YmVObVBHak5XVEprMGE3M0s1bWx6djFCZ3pST0cvTkVqU1FrbWFQSG55QkVsM05WTi90UHQ1Zy9YN2pURzNGeFFVdExqVUc2SUxycmhSTFNuUldsdHFqQW45b2VWVjNYcXlzdFpXR1dPaWJXSVVkZGhPYUMrMDIrMCt5TzEyZnlEcHFkQTJ3VTlrSmdSZmZpMHBiQk9ueE1URVltdnQ5eUdIQ28weE4wc2FuSmVYOXpOcmJYbm8wcEVUSjA1MFoyZG4zeDY4dDg5YWU0U2tHY2FZUTRMSHBqVzNFVk51Ym03WTk5Sm9iT2NwamM5TCtxNmdvT0R3cHU0SElLWkNnL0pLcjljYmR0SVk4eE92MS9zVFNRcjl1ZXB5dVo0S2FidEx3VTJ4OHZQekl6b2Jjbk56QjF0cmM0d3hId2Qvd1crUWw1ZG5yYlVIR1dNMjVPZm50K2xuR05BWmRMdXdMV21GdFhhT01hYnhtTEF3eHBnZlNmcFJXMjZjbjUvL1JsNWUzaXVTcnBSa3JiVm4xdGJXZmkxSlhxOTNuS1Q1d2FiL3FhbXB1VGphUFNaT25PaWRQWHQyVGZCK3RSTW5UcncwSnlmbjZ2ejgvQ2NidDdYVzNtT3QvY0FZazJtTWVTdDQ3Sy9XMmxtUzVISzUzbExJUjNYR21EeEpydWEraCtCRXlJeEdoM2RMdWpRL1AvOC9MZjRsb0VrMU5UVy85bnE5L3lOcGxER215Ty8zSCtMMyt5c2t5ZXYxM3FnZjFxeStyNmFtNWkvUjdqRmh3Z1RQaHg5KzZBczlab3laRlFnRXlvT2Z6dnl0cHFabTJNeVpNNitkT0hHaU85ajdyTW1USjE4VUVyWm5SL3ZVWnNLRUNmZU9IajM2T0d2dDZtYjlYMU1BQUNBQVNVUkJWRUFnOEZPMzI1MG82YVhnTTdZb3BFY3BOVFUxUWRJRHdYUFZCUVVGRDAyWk11WHd6WnMzLzFqU3ZnVUZCVFBxMndiWG42L25EMTdUNU55STRCandzUFBXMnBTbTJnT0lMUk8rbDBONWxPTzF3ZUZma3VRT2ZzcFZ2N1JuL2Yvbkl6b0w4dkx5ZGxocnc0YUJXR3VQemMzTnZidlJzWWIvNXVibVhoWTgvSGhCUVVHcjF1b0duTmJ0d25aQlFjSGZKZjA5R0NyYjFlVEprMDlWWGRDVzZpYVJ6RzNjQXhCMGp0ZnJyWXgySWlFaFlZbENlcytEWVNraWFFdVNNV1o3YlczdDJzVEV4SnlRTjZNU244KzNObmd2ZjJpSG9URm12cVRMSkgwbnFhY2FyZTJkbTV0N3FiWDJrZnF4czBHckFvSEFPZE9uVDEvYXpMZU9WdkI2dmZlcGJ0ZEZTUnJxZHJ1TDNHNTNSRHRqeklOZXIvZkJpQk9TUm84ZS9kaUhILzcvOXU0OFRJNnFYQVA0KzUycTdzbENTSVpGSUdFVkVzU3JLQ3FLQWhvRmNRRUV4QkVWQTVPWnJ0TkpORndGOGFvc040cUNvSUNLaG5SVnowd0VBMTREb2lLQ0lockVEVmxFTm9Hd1E0WlZFa2d5bVV4MzFYZi9xS3BKVGFkblNaaE9nTHkvNThtVDdxcFRTMDkzVjM5MWx1OHMrWHp0Y2xVOUJjRFJJcktqNjdySEFMaDgwcVJKdi9JOGI3c2tHSDg2VXpadnJmMmNxbjVXUkg2V2RqRmFzbVJKZGZmZGQvOUEydGQ2MXF4WlV6SnA1SWR0T2s0R1Q2NlhhaktLb3ZIRzlOL2oxYzQ0ZWF1cTFrMVBDUUFpOGswQVU0WTdOaEUxanFwdW5mNldUSmt5WmV0NTgrWkZ5Vy9vYzBtUkh3UkI4Q1VBOER6dkNBQlhKOXZOS0pmTFZ3eXg2NjFFWkdNbit0cm9DY0tJTnJVdEx0Z2VLVlh0Q0lLZ1VMczg2Yk45VTUzbE93SG9HTzN6S0JRS2U0aklFU0p5dWUvN3o5ZXNEdkw1ZkcyejNXbjVmSDZ3L0tNM3ErcUtLSXFPTXNiOFByMTRSbEUwMmZPOERoSDVXTzBHcXRyT1FQdmxzOWErSDhDcGpkcC91VngreEZwN0I0RDlqREVIVzJ0L282cUhKdDJBL2dvZ214ZTNBdURMSXJLcnFrNUVaaGJJN0tER1NxWGlwamNEMmRsTk41VGpPT1BUejJodDdaYXFQaFlFd1VJQThEeHZDWURkUlVRQlRQTjl2K0o1M3Bja25yMk9pRGFmL3NxcDd1N3VCNUxzSVNiVGo3dmRXbnQwVXFTL0Zjb1ljNUcxTnR1SzlxUDA1ajRyNlZZMzdGZ2dWWDJqaUhnYi9TcUlOaE1HMjRNUUViZGUrclMrdnI2eG1WbzZBSUMxZHB5cVhpMGlhWHFpTXdEOHVtYlRQVVhraW1UOUVnQmZySGZjTUF3SDFIZ2JZejZJT0h2SStZVkM0VVJWemZhMXZWZFZud09RRTVIM0pQdCtCTURqeVdzNEVKbjNlUG55NWJjMU56Y2YxOUhSOFdDYTN6Z3BkMWE5UUR0WkY5YTgxbk5VdFU5VnI5MTU1NTMva2FhQ284RlphOStncWo4WGtSemlQdHVmVXRWc05oeUl5SEZJK3RPcjZuY0JMS3EzTDhkeG5xdTNQTm11SWlKUTFjbXErZ2xqVEI0QXdqQzhRa1IyeWh4TG95aTYxQmh6bW9qczA5N2VmbUJIUjhkZjZoeHIyOHcyZzJhc0dVNlNlU1U5eDdvWlJWcGFXaHdSMlIvQU9GVmRFUVFCSjB3aWVnVm9hMnVia0JsdkJDVFR0dGUwbWs1QzBoKzd4bzdaSjFFVWJWdW5EQUQwK0w3L3ZmU0p0ZFlDMkNiWnBpdE5KNXJVbWpQWXBsY2RCdHVETzdGYXJhNlhDN2cyMEFZQVZaMG1JanNtai84SzRPamtYMWEyWDlwYkFkU2QvZEVZVTZ4WmRIRHlmdzdBQTlrVkluS082N3EvV0x0MjdiYU80NlRCMjhKY0xuY0JBQ1RkU2ZvdmJvc1hMMTZEZUJwczFPem5md0M4QjhCMnF2cFhFWGs5YWk2U21kYzZYVVFPRUpFenU3dTdXMUV6RUkvV3A2cjdZOTM3ZjZPcW5sNm5XSC9YSFJFNVRsWGZYMjlmQ3hZc2VFZnRNbFV0V212UEFwRE9nTHJXR0hOQ3NxNjdvNlBqcjRWQzRkanNOaUp5Q1lEVEFNQnhuRllBNndYYlVSVHRuWDdlazV1NmpaWE5mdk5JdlFLVEprMTZGOWJWaUEwN2pUMFJiUm9pMHAvMlZWWHZNY2EwcXVybkFaeVlMSnNKb0JmQVpTSWlxbnFoTWVheUtJcEVSRDRMWUE3aVdNT0xvdWczd3gydnJhM3Q5Y2s4RlFMZzZSZGZmTEZ1bHpxaVY1TWhCOHZSeUFSQmNFY1lodnNDK0E2QVUwWGs3WFgrL1ZkYVhrUW1EVkxtN1FBbTFPeitJQUJRMVJkMjNubm5mMlpYcU9xbDFXcDFaU2JRaG9oOHZWcXRycXhXcXl1UkNiU0g4YnlJZkJIQXlWT21URGtZOGFqeHVpUXorVTRVUlErUGNQOWJ0Q0FJTGxYVmQ2bnFxYXA2L1NEdis2NlpUWFlaNHZOUno2TllGMmdEd0pPSUoyNkNpQ3hDbmJSOVFSQThvS3JwZ04yVzF0Ylc5WExWR21PeWczanZxbDIvQWJJM0NBL1VXUzlJQXY5RXZsZ3N2dVZsSEkrSVJva3hKdnRkdkt0VUt0MnFxdGt4SVBjRlFmQlRBT2xFVkY5UTFXTkU1Q0lBSjJGZHBkNmJPenM3dTRjNjF2VHAwMTNIY2RKQUc2cGFiVzV1WGxRb0ZENmRuTXQvVlBWR1ZiMFJ3TVQyOXZiOUVGOC9pRjdSV0xPZG9hclBKSGZwSXkzL3IvUnhNcnZqbDJmUG50MWNxVlRXeTY5dGpOa0Z3QVhKZHJlbzZubjE5aG1HNFQzcFkydnRya2lDS0JGWk1tL2V2S2hRS0lUSUJNT3E2Z0tJTW1ua0JIRUt1ZXhBdE5wQmFlc3BsVW8veVJ5M2Yza1VSZm5NOG5ISXpGcHBqTW5tS3FjaGxNdmxPd0hjNlhuZXRDaUtIcTFkTHlJZkZwRjJBRkRWaGFwNnpVajNyYXBMazkrbTV3RjhUMFN5Z1hkbi9hMEF4SmxHM2c1Z1lqNmZQeExBNG5SRm9WRFlWMVdQekhULzJLaE1OTE5uejI2dVZxc0hKUHZvSFRObXpJUEo0LzBBd0JpajF0b3VBQjlOdHhHUjk2anFIWjduL1VORWZpTWlYclZhZldGamprOUVMMXZhdWdvUlNTdDgxZ3R3alRFL2lxTG9jSW5UejM0TmlGTnlpY2psVVJTZG0xd0RCd2pEY085Y0xpZHIxNjROQzRYQ0RzYVloUUErbUt6K3A0anNCK0E0RVhrVXdPV2xVdWx2QUtZRGdPZDV2M1FjNTNacjdYOEF2TXYzL1lkRzgwVVRqU1lHMjRsQ29iQ1BpT3lKT0dBWkVXUE1GR3R0ZnZueTViYzJOemRQQllBd0RHR011YnUycklpc3pRd1NlMGxFMWl1VDdIUGJtVE5uanVucTZucENWVCtVQ1hhV0FFQXlXSEZTc1ZoOGR4UkZuMDI2SEpUVDNLUFcya0xTQlBjdkFGY0IrTG52KzQ5dnlOOENtVmtuUmFUUTF0YjJxT3U2QXFDSXBEVWs2VmU3UWJNVWJxbmEydG9tdUs3YlA4aXYzbnV2cXRuYW82ZnFmWWFBdVA5M2IyL3ZnQzRkcXZwb3RWcDlYVmRYMTNNQTRIbmVqd0dvaU56bSsvNzlBR0NNMmE5Mlg4YVlLMVQxN09RbXM3LzIrL2pqajkvYUdQTXpBR21xbEVkZmZQSEYzNDc4RmE4VGh1R01KSlVmQVB3aHliMHR4cGl4VVJRZHA2cXRXSmVlc3FxcUhRQmFSR1FiRVhrbmdIZXFhcHZydXNITW1UUG5kM1YxUGJFeDUwRkVHMjc2OU9rdWdDUFQ1MkVZTGdINisyZ2plZnhWYSsyYlZQWDFJdkxmQU42UHBCdGxVa045c0RIbXhVS2hjSnZqT0g4cmxVcjNwdHQyZEhROFZpZ1U5bkZkdDFWRTVnQkl4MGxkcDZvWGk4Z3ZrLzBNaUZYbXpadG51cnU3MDJ2YTFuMTlmY3RHL2NVVGpTSUcyd2xqVER1QWpjblplVU56Yy9PbkFBeVpzU09iTVFUQUlVT1Z6K1Z5TndBNFZOWk53UTBSV1dLdFBVaFZUeENSajZycUZGazN2ZTBweFdLeG8xUXFQYWlxSnlmQnpYdVRmeGRhYTI4V2tWS3BWS3FiUXJDTys1QTAvWXZJcDEzWC9YU2RNamVPY0Y5YlBHUE1oNUNwTmE2blpyRFJWd0Y4ZGJDeVRVMU5aMFJSMUQvRG11TTRVYmxjN2cvQWd5QTRzVkFvbkM4aUoxaHIrMVIxRlRLRGwxUjFCUUNVU3FXbGhVTGhNOVZxOWFvMEMwbGJXOXRrMTNWL2pjeVV5RkVVblpybTY5NEliWm5YOVN2UDg3NHVJbk5WdFRuN21sVzEyeGpUN3Z2K2RkYmEvNG1pNkZRUitZTEVlWHkzQmZBVjEzWG5GZ3FGUGRQQlVrVFVXTnR2djMxT1JGNUFQS2JrOFk2T2psc0FRRlVQenZ6KzlBK3VGNUdWcFZMcDQ1N256UWJ3N1dSZzVTNEFaaHRqb2lpS1BtQ3RuYWlxczBUa1RZaTdTV1piNHFDcVY0VmhlS0tJN0p2Smh2UUp6L09lUTVLemU5bXlaUWRsRWhMY2xNMmlSUFJLeEQ3YnIxQXRMUzBPNHFBY0FKYjd2bjkzRkVVN0ptbVBwZ0Q5a3d0Y0RPRE5wVkpwS1FETjVYTHZWTlYyVmMwT2VIdFhGRVVqVHA4bUl0OUZQTXRsWGFxNjBoanp6UTE5VGJUcGxNdmxPeXVWeXJrQTNHd3RGSUJLRkVXL3o1UzdQUHRENVRqT093QzhNWDJ1cWgzRDVNa2RVclZhUFU1VkgxSFY1MXpYWFlTNHRhVi9vaVZWZlJMQW1ibGNidTlTcVhRZEFQaSsvMks1WEQ3ZGNaelhxK3BGNldRWkl2SjFCdHBFbTg3aXhZdlhoR0Y0QklBWGsxWW5CUUFSeVE1MGZGNVZmd3FnMk5mWDkyc0FHZ1RCL0xWcjErNEI0Q3dBVHdHQXFuNC9DSUliZmQ5L0VjREhFYzlKMFI5b0o1VUFKd2RCOFBIT3pzNlZZUmplay96R1FVUjJFNUZ2aThoM2tuOUhaWTVmZHdJd29sY1MxbXl2Y3lhQTlXYlZHODdxMWF2N0ZpMWF0TEsxdGJWNXRFNGtETVBLNHNXTHcyS3grRDVWUFJyeG9Fa3RsOHRYV212L3Bxci9BZkRUWEM3M3kvbno1dy9JVzV3ODd3VFE2WG5lTk1RMWkwZjA5UFQ4WUtUSEw1VksvN0xXdmczQUthcTZONEFKU1ovdzUxWDFEbVBNeFVsd1R5TmdqUGxsWDEvZnFIMCtKa3lZc0thbnAyZnFjT1c2dXJxZTh6enZKZ0FUSlo0cS9pbFYvVkZIUjhlZ2ZlMkRJUGhWc1ZnOFRGV3ZWdFhybHk1ZE91dmxuR3RuWitmOXMyYk5PbGhWRDBvK20zZFlhNzhGWUV3VVJkZTkrT0tMTnc1V2E3NWd3WUpuQVp3MGE5YXNDNklvYXAwOGVmTDVMK2RjaUdqRGRYUjBQRmdzRm1mMDlmWDF6eTlScVZTK244dmxvaWlLZmw0dWwyOUduVUhZbDF4eXlYOEFuRGx2M3J4NVR6NzU1SUhWYXZXV3pPcDVBTktBL1g1VjdlcnA2Ymw0MGFKRkw2VUZGaTVjdU1MenZBS0FjekZ3QURrUXp4V3dWRVMrNi92K1ZhUDBVb21JaURhZHRyYTIxOCtiTjQ4dFgwVFVFTmJhbGxtelpuSENLaUlpSWlJaUlpSWlJaUlpSWlJaUlpSWlJaUlpSWlJaUlpSWlJaUlpSWlJaUlpSWlJaUlpSWlLaTE3RHp6anZ2d1BQT08yL1l5VXVJUnNNRkYxd3c5cnp6enR0emM1OEhFYjIyblgvKytkTys4NTN2dkh0em53ZlJwc0pKSzE3WmZxR3FKMjN1azZBdFE3VmFQUmpBZytlZWUrNEJtL3RjaU9pMUt3ekRVNklvdW1Kem53ZlJwc0pnbTRpSWlJaW9RUmhzRXhFUkVSRTFDSU50SWlJaUlxSUdZYkJOUkVSRVJOUWdETGFKaUlpSWlCcUV3VFlSRVJFUlVZTXcyQ1lpSWlJaWFoQUcyMFJFUkVSRURjSmdtNGlJaUlpb1FSaHNFeEVSRVJFMUNJTnRJaUlpSXFJR1liQk5SRVJFUk5RZ0RMYUppSWlJaUJxRXdUWVJFUkVSVVlNdzJDWWlJaUlpYWhBRzIwUkVSRVJFRGNKZ200aUlpSWlvUVJoc0V4RVJFUkUxQ0lOdElpSWlJcUlHWWJCTlJFUkVSTlFnRExhSmlJaUlpQnFFd1RZUkVSRVJVWU13MkNZaUlpSWlhaEFHMjBSRVJFUkVEY0pnbTRpSWlJaW9RUmhzRXhFUkVSRTFDSU50SWlJaUlxSUdZYkJOUkVSRVJOUWdETGFKaUlpSWlCcUV3VFlSRVJFUlVZTXcyQ1lpSWlJaWFoQUcyMFJFUkVSRURjSmdtNGlJaUlpb1FSaHNFeEVSRVJFMUNJTnRJaUlpSXFJR1liQk5SRVJFUk5RZ0RMYUppSWlJaUJxRXdUWVJFUkVSVVlNdzJDWWlJaUlpYWhBRzIwUkVSRVJFRGNKZ200aUlpSWlvUVJoc0V4RVJFUkUxQ0lOdElpSWlJcUlHWWJCTlJFUkVSTlFnRExhSmlJaUlpQnFFd1RZUkVSRVJVWU13MkNZaUlpSWlhaEFHMjBSRVJFUkVEY0pnbTRpSWlJaW9RUmhzRXhFUkVSRTFDSU50SWlJaUlxSUdZYkJOUkVSRVJOUWdETGFKaUlpSWlCcUV3VFlSRVJFUlVZTXcyQ1lpSWlJaWFoQUcyMFJFUkVSRURjSmdtNGlJaUlpb1FSaHNFeEVSRVJFMWlMdTVUNENJWGhsVXRRTGdPUURWelgwdVJFUkVSRVJFUkVSRVJFUkVSRVJFUkVSRVJFUkVSRVJFUkVSRVJFUkVSRVJFUkVSRVJFUkVSRVJFUkVSRVJFUkVSRVJFUkVSRXJ6bXl1VTlnYzJscGFjbFBuRGp4WXdCZ2pMbmY5LzI3TnZjNTFWTXNGdCtocXZmNnZ0K3pLWTduZWQ1N1JPUVFWZDBMd0E0aWNxVHYrNVZOY2V4WEdtdnRkcXA2ZkJSRmwzWjBkTHd3MnZ1Zk8zZHUwK3JWcS9PZG5aMHJhOWZObURGai9LV1hYcnA2dEk4NUVqTm16QmpmMjl2YnUzang0bkN3TXUzdDdkc1lZM1lGZ0JVclZ0eS9lUEhpTlJ0N1BNL3pQZ25nclFEMkJQQlVFQVJmR01sMmhVSmhEeEU1VzBRRXdQTys3ODhGb0xYbHJMVVd3QWNBUUVSK1hTcVZmckt4NTBxdlh1M3Q3VzhTa2EwQXdCanpvTy83ejIvdWN4cE9TMHZMMkcyMjJlYXRwVkxwYjlubE0yZk8zS1dwcWNsWnNHREJvN1hiekpvMWEvY3dERCtjUEwwcENJSjdOc25KYmlCcjdaNnErc0VnQ0JaczZtTjdudmVsNUxQd2pPLzdGMitHNHg4Umh1RzluWjJkRHc5Vnpsb2JxT291SXZKdjMvZS9PRlRaOXZiMmJZYjVuWkwyOXZZOVhkZmRGOERFVXFuVU5aSnp0ZFllRG1CRzh2VFB2dS8vY0pCeUZ3TFlLWGw2bnUvN3Q0OWsvMXVLTFhhNjl1Ym01cTBCTEU2ZW5nL2dTNFZDb2QwWU0zWkQ5bE90Vm4rY0JrdkZZdkZJVlYwODNEWkRXT1g3L25icGsyS3grRjVWdlU1Vkg3Yldmc0wzL2Z0YVdscnl6YzNOOTQ1MGg2cjZXQkFFaDR5MHZERm1SMVg5Umh5L0FBQ094cnEvMDVibUpCRTV3M0djYzYyMU0zemZYenh6NXN4ZFhOZjkzNUZzcktybGNybjg5OEhXcjEyNzlpdXU2NTVzcmUyc1Zxc1hkWFoyUGp4cjFxd3BZUmllTGlLZmJtOXZmMGRIUjhlRG8vZHloalo5K25SMzJyUnBIb0F6eDQ0ZGV3R0E3d3hXMW5HY2p3TUlBR0NiYmJiWkg4Q3RMK1BRQjRuSTNPUngxVnA3cnUvN1R3MnpqUmhqT2dDOFAzbGVSUDFBZXp2RTMrK3RWRFZVMVROZnhublNLUE04N3dnQVI0eWtyREdtWENxVitqOW4xdHFTcW00TEFOVnFkWFpYVjlkelEyM3ZPTTRsQVBaTG5oNFA0TEtOTyt0Tkk3bisveVNLb2gyc3RlLzFmZi9tZEozcnVxVW9pajVncmIyd1dxMmVuYjFoajZMb3JTS1NCcEJ6QWR4VEtCUjJNTWEwak9TNFVSVGRYUzZYbDR6dXF4bklXbHNBOEgwQVk0dkY0cU9sVXVrNkFQQTg3NjBBUGovUy9WU3IxYThPOTc3WEl5TC9BMkE3QVA4Q3NFbUQ3VUtoOEVFUitibnJ1bXVMeGVKSnBWS3BhKzdjdVUxcjE2NHRKVVd1OFgwLy9jMDlXRVQyQmpBcDNkNWFleGlBenlSUHYrcjcvbFBGWW5GcUZFVTNXV3V2WHI1OCtVbjFLajhLaGNJYlJPUWVWUlZWVld2dDMzemZ2MitvYzUwNWMrYjJxdG9sSXRzRHFLcnFXZlhLRll2RkQ2dnFGd0JBVlI5WnVuVHBuUnYyVjNudDIyS0Q3WHFNTWVjQzJIWkR0c25uODc4R3NCSUFWTlVCMExTeHgxZlZhdlo1RkVXbmlzaFlFZmt2QUxjVUNnVmJyVmF2UWx3RE9DS1pvQmtBVUNnVWRqYkdEQm9BcXFxcFdkU1ozTEhXSzN0ZEVBU0ZrWjdMcThueHh4Ky9OWktMdnFxdTZPbnArUzBBdUs2N3JZaTBqMlFmeHBnbEFPcityWk5hbmErSXlCZ0FYM0FjNTNZQUQwZFJkSjZJZkNiWnZvdzRtRnd2aUd5RWZmYlpaMElZaHQ4QzBBemc2MjF0YlZkMmRuWStuTlFNNTJ1S3Z6dDlvS3FmdE5ZZWtGMFpSZEYveXVYeTVRQmdyVzBCVVBjemxHeWZ2Y0YxQWR4bHJlMnRWemFLb3Y4dGw4c2RudWVkaEhXQk5nQ2M1WG5lTjdKbFJjUlgxZTNUMnN6RW56elB5NVpaN2Z2K2lMOVBOTHBFNUIySWI1U0dGVVhSRWd5OHFUdGNSS1lBUUZOVDA1Y0FEQmwwcWFxazEwTVJxZnY1MmxTU20rcTVnNngrUEFpQytXRVlQaXdpazBRa0QrQ25yYTJ0K3kxY3VIQ0Z0Zll6QUQ2U2xQMVVQcCsvRU1sdjBCRDJBSERSU001TlJFb0FHaHBzUjFIVVo0d1pKeUpRMVI4WENvVjl5K1h5TXlLeU80QVJYVjhCd0JqemJTVHZ1K2Q1Y3dEOFlJamlYdzZDNEFJZy9wMUxqbDBkb254REdHT09BcEFEa0ZQVlRzL3pEbHU3ZHUzSkFFNU16dTFwREYzQjljYTBMSUJ2QTNncWlxTExSV1FIQUlYbTV1YTNGUXFGb3dEc0EyQml6YlpMQVV3VEVWSFZjd3VGd3FXMU80K2k2TGZKelp1NHJsdEtBdTNVRGRuclovSjZ2Q2lLdnBuNWJ1MDRkZXJVSjZkT25kcGZSa1N1OTMxL0JyWmdETFl6VkhVVmdERWJzazBVUmRFZys3cmNHSFBKQ0kvN1l3Q3ZxMTB1SXNjQitEWGlvR0lyRVpteGV2WHFYK1R6K1hTN1M0d3hsdyt5ejlNQUhGUzczSFZkTjRxaUtTTTVyOFJXeWI5NnRodGsrYXZldUhIanZvQTQ2QVNBcnkxYXRPaWwwZHIzM0xsem0zcDdleTlMQW0wQStGc1FCRDhCZ0VxbDhoWFhkWThTa2ZFaThqN1A4K1lGUVRDaW12U1g2K0tMTDE1dXJUMEh3SGtBeHJxdSt3TUFSNmpxQlNJeWZvaE5UNjFkSUNMM0FMZ2NBRlIxZkJvVTFWTjdRNGdoYm5pTk1ST3N0WWVyNnZrMXExNVh1eDlWL1JDQS9UUEhjUURzVUZObXMzVFZvYzBpbHo0SXczQ3pCdHVxdWxOU3UxcHYzUzF6NXN5NUJNQ0tTcVZ5RG9CdkF2aGpQcC9mdXEydGJSc0FhVFArS2xYOXBER21aODZjT1Z2Tm56OS8xV2ljbTRqVS9VMGJUZVZ5K1JKcjdUR0lXMDVmbC94V2ZuaVl6WVlrSWdhQU05ajZtb3FrOVBHZ1hlVWF4ZmY5ejN1ZWQ3dUl6QWZRSkNLSHF1b09kYTZESTViRUN0Y0EyQnZBMjR3eGw2anE2NUtLdXNHMitaaUlmS3gydVRGbUh3RDNlWjczYlJFNUpyUEtUUUw2QVZUMU5CSFpON05vcklqVTloQm94aGFPd1RZQVZYMTlTMHRMUGdpQzNVZHh0LytscXA4YTRmSEgxL3VpK2I3ZjA5TFNjbmh6Yy9QVnFycGJwVkw1elBqeDQvdHJPVVhrTWNkeC9seHZuOVZxZFNUOUVhOVIxVjhuajk4Z0lxNnF2Z1RnOFd5aEpFalpKM242ZkhMbkRRQ1BqT0FZcnpwSjE0T1RBVUJWL3pGbHlwU0YxdHJQaFdGNEI0RCs0RXhWcjZwVUtwL0pidXU2N3VuR21OT0cybjl2Yis5OEVYbG44blJORkVYdFNHcXZ1N3E2bnJEV25ncGdmckwrRE0vejdnbUM0R2VqOCtxRzF0ZlhkMUUrbjU4TFlCY0FoMXRyMzY4NmVoWHJxbm9oZ0FjUS84aWtWUjlQcWVwL3N1VkVaR3NBdXlaUEgxUFZsUUFRUmRIdGp1TmNJeUtPcXFveDV0TlJGTGtpRWdCWUlTS0hPbzd6T0FCVXE5VnJrWXhMaWFMb015S3l1NGljRFdCVkZFVkg1ZlA1ZjZ4Y3VYS1R0QnBRZmN1WEx6OTcrKzIzLys1ZzZ5dVZ5dVVpTXFKdUpxbTJ0cllKK1h4K3ZSdTJNQXpIcFkrTk1aTm16Wm8xNVBXK3Q3ZTNkK0hDaFU4UFZhWVJSR1QvYXJXNk1ubWNMcDRKWUtickR2akoza3BFL2xHdHhwV3pyYTJ0WXhjdVhGajNKcUpjTHQvYzJ0bzZJQURLNVhKN0p0K2JiQ3ZWRlNLeVNicGFHV09LVVJRZEJHQTdWUjAvZS9ic1NjOC8vL3pWMjIrLy9ZU1I3c1AzL2V6TjhnTUEvbStJNHF1c3RRTys3eUx5enRwbEFCQkYwUzdsY3ZuSmtaN0hoZ3FDb0xPOXZmMSt4M0V1RjVIalhOZDlNSDBmUmVSa3ovUFNWdFZ4eVdkZ2Y4L3pWaVhMY3JYeGd1LzdEMWxyRHdMd1d3QTdoV0U0MHhoenpjYWVuN1gyWFFDK25CenZCUUR2RlpFQ2dDOEErRk52YisvSHQ5cHFxN1hWYW5VYkFIY2ttNzBrSXUrT291aTdJdklSQVBkSFVmU1JmRDcvWEU5UHp5WnZRWGlsMlNLRGJXdnRqYXI2WUtiWjQ1aEpreWJkWjYzOWdhcCtjNlQ3RVpGemZkK3YyNGNwdWRQYnQ5NjZPbVVIWGJkNDhlSTFMUzB0UnpZM04wOWV1SERoaXRiVzFtek4reG5WYXZXTWtaNXZMVlc5clZLcC9BSUFjcm5jUFFDMkFmRDdTcVV5b0NtdXFhbHBHMVZOYTFNdXJsUXFDd0Jnd29RSnl6ZjIySzlrcW5xMmlFeFUxUkJBOGFtbm5ucURxbjdmY1J3SEE1dXhvOW9mTjJ2dGtCZVZwTGFnTFhPc2s4dmw4cit6Wlh6ZnY5anp2QThuTlE4QzRCTFA4M3FESVBqVnkzOTFRMXU0Y0dGdnNWajhYMVg5c3FxZUhnVEJrcmx6NTI2N2N1WEtBUi9TWEM3WG12WUxWZFVESzVYS2dNRXdxMWV2SHF4MjdMZVZTdVZmdVZ4dWJ3RGZTN2IvUnZvNVRPWHorU01BbkFzQUlqS2pyNi92OThuNVBXT3QvU1NBYTBUa202VlM2Zi9hMjl2M01zWlVSV1NuTUF3L0UwWFIzWWk3QUkwQmNJK0lMQ21YeTVjWENvVWRBTXdSa1oxRjVNVDU4K2YvNGVYK3ZlamxXYng0Y1IrQXZzSFdlNTYzd1RXUGp1TWNIMFhSZXYxd2E2Nnppd1pwbE95WHkrV1dZR0JYcFZHemR1M2F1L1A1L0Q0QVRnUHdXVlY5UVZVUE1zYW9xaDZUM0JSdUVGV2RVaWdVdGdjd0xiTjQ5MEtoY0VBWWhnK2xmWnZuelp0bnVydTcveHR4amZtNFpOc1hSR1J1RUFTYnJCLzdnZ1VMbmkwV2k4VW9pdDYwWXNXS2IyVUdaRzlVRGIzdis3OEQ4THZCMWhjS2haMHpmZG1IMC9Da0FCMGRIWDlwYVduWmEvSGl4WDF6NXN6SnRoN25SQ1JYVTl3TTA3b0kzL2VmdDlaK1FFU21kSFIwUEhiQ0NTZTh6eGlUTThZWXgzRitKaUlISmtWdkJYQnNYMTlmWHo2ZkZ3QVd3Rk45ZlgyL0FvRFZxMWMvdDNqeDR0RHp2SytJeUZtcWVteTVYTDZuV0N6K1BhbDRlVTlUVTlNN0s1WEtkQUFIaXNqenF0b3RJbDh2bFVyM2VwNTNMb0FQQXBocWpEbGsvdno1NVZINGM3M3FiWEhCOWdrbm5MQXRnUGNDV0p0ZExpSjdxT3FiaC90QVowVlJOR2ovYkZWZElDTGZIOGwrVlBVR0VabGN1OXhhZTdTcXpxcFdxek44MzMrb3pxWTlBT3BtZ1ZEVkNVbGZ2NkZNek9mekF3YWlpY2lodGN0cWFqWm41L1A1MlFDd1pzMmFGZ0JYREhPTVZ4WFA4NDRWRVE4QVJPUzZLSW9tUlZGMFdsSzdEd0EvQmZDT1pQME94V0p4UU5ObkZFVjdEWEx6Sko3bmZWZEVUazRYcUdwcHNKSDRJbktDcXY1TlJQWkJYQXQ4UmFGUU9ESHRCOTFJTysyMDA0L3Z1ZWVlUzlJZnY1NmVucW01WEs3MkpuUzN6T096YzduY2l1eks4ZVBIdDZKK0VQV1JmRDUvWFhhQmlKeVp6K2NIclUxVDFVdlRybFBXMnUxOTMvOWpvVkE0T0ovUDM1LzhTRDFkclZaUEJmQzZmRDUvWWJWYVBRbkFnUUFRUlZHaHA2ZG5jVkp1ZGJWYWJRZnd2akFNdjkzYTJqcG1zSnBBMm5ROHp6c2ZRTjNycm9pOFpST2ZUdGJhNFl0c25PUnpkNSsxTnExVnZpcTk2UzRVQ244R3NBakE3aUp5b0tyMkFyZ3kzVlpFM2dUZ0xRQjZWUFdxZEhsVFU5T0pBR29yWDA0eHhwd2lJak1CTEN3VUN2dDBkM2QzWUdCdDltL0NNUFE2T3p1N0cvQlNoMVFxbFg0TzRPY0E0SG5leDBUa2JSdTZEeEg1V2FsVUdqWnBnT3U2ZldFWTNwWnM4L1prOFV1cXVqUjV2SWVJYkFNQXF0cXdZUHY0NDQvZmV0eTRjUjBBdmhVRXdSMEFjTys5OS9aT25UcDE1b2J1UzBTZUF1TFdITWR4dmxXcFZNN3E2dXE2RndBdXVlU1Mvd0NBdGZhN1NLNkhBTzZ2VkNvZjdlcnFlczVhbTFQVjM0bklkQUJyWE5lOU16dWdQd2lDYzl2YjIvL1kxTlIwYjNMOXZLWlNxU3d3eHZ6R2RkMmJzdGRaVlgxakxwZDdJaWwzVzdWYVBRM0FJNjdyWG11dHpXMnBHYzJ5dHJoZ2UrellzWHNrd1dNMlpkSTFxcnA3RkVVbHgzSGFnTGpmbklqOHZIWjdWZDFOUkdZTmR4d1IyUmJBRzBaNFdyVjNzV25LdjBVaU1pNlh5LzNUODd4amdpQzRwZVpjemdtQ29HNU52T2Q1VndBNGRvVEhwM1UrbEhsOHVESG04UFNKcWw0SzRJWk1NSDJRcWw2YjNiaGVvRzJ0bmFpcVB4YVJvektMcjE2NmRPbWdvKzU5MzMvUlduc2tnSnNRcDFQS0dXTXU4enp2SFV1WEx2MmZKVXVXakhxem5MVTIxOWZYNXp6NjZLTVlQMzQ4ckxYRzkvMktpR3hYYys0RGlNajc2aXplb0xFUEc4b1lNN2Rhclo1WXU3eGFyWDZqcGx4NS9Qang1YlNKTnVXNjd0ZFU5YmQ0bWYxRTZlVnBhV2x4Uk9RTFdOZUg5bVVUa2JzQi9Lak9xczlsSG5jaHJxeW85VWFzcTgxdVdMQU5BSjduN1k5a3NMdUk5SGNUSzVmTE53RzR5VnFiQVlocjFRQUFJQUJKUkVGVUxpc0hRZEEvbU5KYSsydkV3ZlpQZ2lBb1pwYlBHK3hZSXVKNm52ZFZFZmxmckJ2RTM2T3FYNmxVS2dFQVpGdE5KMHlZb0JkZGRGRkRYbi9TM2FIMjJuZWhxbjRNR3pBNE1oV0c0ZDNGWW5GY0ZFV25EMU1PSXZMeHlaTW5QOW5kM1IwQ2dLcitKUWlDandLQTUzbVhBZmgwc3J3aHdXRXlYdWVYSWpKZFZZK3cxczcxZmI4OGRlclVrMFpRT2JZZVZUMit0YlcxMDNHY1g0bklkTmQxai9VOHJ5VUlncjhpcnVBNUI4QXBTZkZsQUE3cjZ1cDZycVdsWlN6aUc5eC9BcGdPWUt3eDV1cjI5dlozWnpOZ0dXTitWcTFXK3l0V0pCNVVPcXYyZW1xTXViZDJHUUFreTc2S2VDRG5GbTJMQzdaVjliOEFRRVN5S2RYdVN3WUNaR3ZyN3ZSOWY3MFBTSEtoR0RiWUJ0Q1MvQnRXdlFBdERNT25qVEhMQUV3Rk1FVkViclRXdnEydnJ5OTdrM0NHNTNsZkdXUzN3d1k3SXZLU01XWVBJTzRMQzZCWlZmL2dPTTZBQzE2bFVtbE9zbVZBVlFQSGNkSW16bWVIZlhHdk1zYVkvMU5WcjNhNXFyNVFyVlpQY1YxM1F3YVhwcTRWa1d4TjBsL0NNUHpDWG52dHRlTmVlKzAxNkVaUkZLMDF4clNxNnMvVEZoY1JPWG5xMUtrM0wxbXlaTlQ3Y0t2cTFmbDgva09aNTFjQytFUk5zZjlCWEdOOUFJRGprbklYaU1nVEd1ZURQUmxEVU5YZk9ZN3p2U2lLcGlIdVh3Z0FaeHRqZ215NUtJbytncVRmdXFxMk80N3pCd0RZY2NjZFJ6M2ZPVzArRXlkTzNBNmpHR2dEZ08vN2Z3WXdZQ3pMN05tem04TXd6QWJibjY4M2Q0SG5lWE5FNVAwQUlDSU5EYllCdENiL1YxVjFjckZZL0N3UWZ3K3IxZXFPcXZweEVWa3JJbGQ3bnZkelk4eFBLcFhLMzFYMWd5S0NNQXd2c3RhZUlpSTNsa3FsVzZNbytvY3g1a2VxdW9lSWZEVFo5NThBM0lXNGRheTJhOG80RWZsQlBwOWZMNFBIMnJWclg4TDZtU3hHaFlqc3JxckhaWmRGVVhURlVOMHBoeE5GMFk1RFZRaWt3akE4dmJ1N3UzOFFaZlk5bG5pQVpicS9oZ1RiSzFldWxGd3U5eENBNlJJUGtBODh6M3V2aUh3Q3dBYWxIUVlBRVZrbUlsZW40MStTRnZJL1dHdmJBSHdLd0pHWjRzMEE3ckhXamtQeW5hdjVtMjluakxsbTl1elpCMXg4OGNXdnlTNmltOU9XR0d5L1JVUWdJdi9PZG8vd2ZiL1MzajRneHB6c2VkNmhkWGJ4cGlGMlgxSFYxVWxndEFhWlp2UWsxVkE2OEtPS3pFQzdsSWowOTFVcmw4dFB0cmEydmplWHkvMGg2VXJ3SzkvMzc4dldQaVIzd2h0ME4xeXRWc1dZL210S21FNktZSzFOT3pDK0s0cWlBYzM4eHBqc3hlbWxlaE1wdkZhODhNSUxTeVpPblBoK0FBOG1xU0RUQVpCZjZPcnFlczd6dkd5dy9UZkVtVHV5UG9Va0NFMnA2cGNBL0RHdHVSQ1JBMTNYcmRjdHFLNmtObUdGaUV3Q2NObW1HaXhaait1NjgrZlBuNzhxeVpON0hBQVlZeTR2bFVxM0pxMHg2d1hieGhoSnYyc2lzbnJCZ2dXUHRyZTNieFYzZ1FkVTFZdWlhRUFyVE5JTktuMzZiSjNQM0plTU1YVnI4cUlvOGdCOExYbjZSV1BNTCtxVnExYXJHejBSRDQyYS91d0dxbnBuTHBjN2NMQ0M5OTU3NzBaMytlbnI2NXVTK2J6MUJrRlFkNUt3bXRyRmhnWGJiVzF0RTBUa3M4bFRWMFM2MHU5SUdJWnZkbDMzYkFDT3FuNFh3Q2RGNUJoVlBjSjEzWXNSWC9QL2pEZ1kvcTZxb2xnc3prZ21hL3FOdGZab0FHbXd2ZGozL1I4bTM4ME5PY1ZObnFVakRNTXpSZVI3QUdDTW1abTVjWDgwaXFLalZEVnlIR2V5cW40d2lxSWZwOXYxOXZZK3Z0VldXNzBuaXFMVkFDQnhKb3owUjI2TnF2WjN6aGVSRUVrL2RRQlExVFdaeDA1NnpWbTllblZEZ3UyaysxREI4N3diQWZoSndQMGlnSlhaODB6azBzOWowcFdvM251eXVxdXI2d25QOHo0Z0lqY0MyQkZBazZxdUJiQ3NKcGdlVjJmN0FVUmtXclZhN1FEdzhlUzRCem1PVXpkT0RNT3dRMFErQUFCUkZMM2JkZDI2ZzRtaktHTGdqaTB3MkFid2dLcmVLQ0pESm5PWGVEVHRSNFlxVTh2My9XdXN0VmNCK0N3QVZkV1BwZ1BIOHZuOEd3SGNsaFM5dHErdjc1UDE5dEhTMHBKUEJnMWg0Y0tGVHhjS2hmY0QrRkV1bHlza3k5Yk9talZyancwNHJRRVhqU2lLOHBsZ2U3MFJRc21Od3Q0MXl6YmdjSzl1U1QvbEpaN25IWU1rMEZiVnE0SWdXQzhmcWFwMkIwRXdJSkN6MXI2MXRsd1FCSCsxMXA2RU9GWGlpQWZnWmhsalBxaXFYNnhXcXlOcFZkbFlmMDB1NmgrU2RXa0pCNmhXcXc5NW5xZkkxTUtvNm5XZTUxVlZ0ZTcxUkZYem1jZjFQblBiQTlpK1psbmRFMnhyYTV2Z3V1NC9BV0NJQVc3OUUwQ282bGVpS0tyYlhjY1lBMnN0cXRYcVljUE41RWFOSVNLdnl6eCticlRTMTlWeUhPZnRtYWNQREZaT1ZadlN6MTRTc0RTRTY3ckhBZGc2ZVZvRnNGcFZ0eFlSTWNaOERuR05aRlZFdWhGbmdJQ3FYaWtpeHlhUGJ6TEdmQzE1L0JpR3pzSUJFWGxjVmIrSStEZnRzR1R4YWFxNnE0aWtYVkYraExndjk5dTBnZm1uNzcvLy9wKys4WTF2L0VXbFV2bWFpSHcxWFo3MEdlOU8ralFmbnpuM2s4cmw4cDJGUXVFRVZaMlB1RWIrMm5LNW5CM2dmQjJTRkxXZTV5MUxhbmdyanVOTXFhMmxuVGx6NWk2NVhDN2RkN2JTeXdIaUgrNmhaczhkRFVFUVhGb3NGaDlVMVNPQ0lEZ044ZVJEQTNpZTV3UHdBTUFZczIrcFZGcGFXeWF6dndjS2hjS0hqREYvVXRVcmdpQzRzbEFvTEU5dTZPNEI4SkNxUGlraXp5TE9LTFpjNDh4aks0MHhxMFZraXFyK0hzRHpVUlNkNVhuZW9TS3lBQmo4T2lzaTZXeVJNTVpjSGtYUm9IOHp6L09lQzRMZzNZT3QzeEpzY2NGMk1pQnRRWkxlYlZRVkNvVVBJZzYwZ2ZpQzhKZDBZRmVOSS9QNWZOMWF0U1FyU0gvdGVibGNmZ2FacG56UDh3NkxvbWlEbXBzOHo5c3Q2Y01GMTNXemdVLy9CVFVNdzZOay9SSFE2ekhHUExFaHgzNDFzdGErQVhHZlRxanFjOVZxdFFqRTA1aEhVU1JwRGRtRzhIMi9WQ2dVZGhDUmc1TkZFMFVrblFobWphcitLVnRlUkZ3QS9UTi9WcXZWaHpzNk9vNUhBd1ZCOEEwQXNOWStDV0N3N2pMcjViTUdzTzFRTjJTcW1rL1hPNDVUQllDK3ZyNUhtcHFhUnBUcG9hK3Y3NjcwY1JSRkRqWnNVcWNkVUpOYnUxYjJPMEdiWFBhOTJkUHp2RUduN2xiVmhVUE55RG9VVmYxQTVqUDZyeUdLOXRmK1NRTW52aEdSbFdsTnM2cmVFQVRCaDYyMXp5UCtMcVcxK3k3aVdSYUJPUEQrRStLV00yU0RWQkg1NW5BRDBCWXNXUEFzZ085WmE5T0pSZTcxZmY5c2EyMS9EdjhvaXM0U2tSK0t5TnVTR3VDR1dMSmtTWFhKa2lXcnJMVjFzOUNNR3pmdWd1UjdDMVg5bWUvN1Z5ZVA3eEtSTVJMcm1ETm56cHRyYjg2c3RXOEdNRGtwLy90S3BiS2Z0ZmF6VVJSMWw4dmwwd0hBR0pQOTdYOHg4emo5L2Rza2cvbkNNR3d5eGx5Wm5QZTNWUFcvYTRyMFYzaEVVZlRQMnNsa0FFQkV2dS83L21rQVVDNlg3eXdXaXg5WnMyYk5uY256UHhZS2hiMVVkZnZrZUErNnJydVRxbzQzeHZTVnkrVUhQTTk3RDRDeHFycE1WVHNBWE5qUjBYRlAwanF5SVpOOURaYzJlYkM1T3JZWVcxeXdQVktxMmxGdmRzU2t6L1pOZFpidkJLQmp0TS9EODd5dmkwZytpcUxMeStYeW5TTFNnY0VEb2JwRTVBWUFod0tBcW82UmRTa1BWM3VlZDRReFp0SlEyOWZZdVZnczdsNHFsVzdZa0hONHRXaHJhOXNiY2Zxb3RML2lxbVJFOVc2SWEwemZsWllWa1dQcjVXZ2RUSExqOUdHZ2Y1cnFxNU5WL3c2Q1lNQkF2V1I2NWY1bXVaZGVlcWtoTlg0anNXYk5tdHZIamgzN2JpRHUxNWdNc2twcng2Q3FwNGpJWG1FWUxrcC9wUFA1ZkgvZTdHd3RlUlJGMWJSdjZraU5IVHQyNS9iMjlqczZPanJ1enVmenF3RWNNK3hHQTcwT1FDazUxenVUOCsvbnVtN0Q4dW5TMExJMTI0aXpid3c2bTZReFp0QzBia05wYVdrWm0rM1BtMXdQQjVQdFl0Q3dDWStpS0hwaWlCdlVMZ0FucXVweWlUTkZBRURuOHVYTC9lYm01aThEaUZSMUd4R1pwUEhVMkF0SGNzeENvZkFCQUc4REFGWDlaZkwvWWNsNVBGNHVsNSt4MWpZbHl6ZExYbVRQODFvbG1hRlhWWjkwWGJlL0pjOXhuTHMxbmdDdURjRHV5WVEvdFRYQ2gyY2UvMHhFV2dITU1NYThhSzA5Mi9mOUhoSFpOVk1tT3gvRkpnMjJqVEZmQlhDWTUzbDNxT3BETWtRbXRDSFc5V2RFbXpObnpsYlZhdlhRWEM3M0dPSnVxaW9pTTR3eDMwbU90eCtBSHhwakRreGFRM1lYa1Q4ZzduWnlaUkFFMmZFNU4yTURyN1BKRFczNmZseUd6Q3lZeHBndFB1c1RnKzFCaUloYmsvc1NBTkRYMXpjMjB3MERBR0N0SGFlcVY0dklMZ0NncW1jZ252a3hhMDhSdVNKWnZ3VEFGK3NkTnd6RDJocnZvd0hzS3lLZm16ZHYzcVR1N3Y3c1RNc0JQSzZxK3lUOXV1NUgvTVhiSGNCTEFCNVIxYjFydXdOSVppYS9wQm5wMittZzBRMXdRL0x2dFdxWDlJR0k3SUY0cW1Pb2FqZUFhSlM2MWJ3NTgvangycFd1NjQ3Tk5OK3RUYnNXYlE3SjdKbC9iMnRyZTczcnVqNHlOZTRBSUNMSEk1NjFiTHFxbmxrdWw2OUVab3A1VloyUy9zMlNQTUxyZGNrWmpqSG1EQUIzKzc1ZmFXMXQvWHN1bHh0cTdFU3Qva21qUkNUVWVLWllBRUFVUlV0OTM5OXNOekpiT3Qyd21mTmVITDdJK2laTm1tU3g3dWE1aW5pbXZjRmtKMVJwV0xCZHJWYWZjRjMzSHFrencxOFlodGQzZEhSY2FLMzlJb0RwcXRyck9NNDNrcTROcjI5dGJXM0s1L05QQUlBeDVxeVJaQ1pxYVduSmk4ajVBS0Nxb2VNNGZudDcrMTVJS2c4MHpzd0RWUjJiakduYTVPTVppc1hpa2FyYVAxQmFSTVpVcTlWL1dHdTNRdnoramEzNXJNd3VGb3ZsVXFuVTMxS1JEQ3FGcXZaVktwVmZ1Szc3dUlqTVFOeVNlQnlBcm1TR3hMVDhFNW5qcFMxY0RRKzI1OHlaczFXbFVwbWUvSzMzUUR5UU5UMm5jd0M4V1VTT1VOVkhSTVJIbkwxbENvQmZxT3Evc3kwYnFVcWxjckNJZk1OeG5QLzFQTytNSUFqT1NWcElBY1RYM3VGeXk2ZDgzMytxVUNqY0wwUE0vRnNyMnhLa3FuM0k1RXRmdlhyMVAwYTZuOWVxVVIwRi9ocHpZclZhWFZuN3IxN3RpcXBPRTVFZGs4ZC9SUndnbDJ2K2ZUMnp5VnZyckM4REtCdGorZ1A4Wk5Sd2VqRytiZDY4ZWYzZkZGWDlqZS83YnhXUkp3QWdETU5QUkZHVVRwdDlVN0x1L2pybnVrdm02VE9JQTczbG1mWFBBWGlvOWwreVBMWEpCODlzS3AyZG5mY25OME9ScWo0QzRBWlY3VVQ4L3AxU1Uvd2h4UDBjKy8rcDZpMFltYU16ajlkcjFvNmlLUHVqdjNLd25VeWZQcjNoTjh6Rll2RXRudWN0Y0J6bjN3QU8wWGl5bnorbTY1UG5FSkY5akRHTHJiVzNGUXFGZElBVzBwdFFBS2hVS3QySVAwL1ptbzdIVWVjemg0R1RXL1IvNXBxYW1nNFZrZXMzNE45UE12dlpMN3ZPY1p4UGo4YmZpRGJPaWhVcnpuUmRkOEpnLzVBSnNNTXdYREhFcnVxeTFtNG5JbC9MTExyUzkvMUJaOWVWZUJCeStuaEFzRDF2M2p5RFpFYlNsMnZWcWxYZEdzK21XdGZjdVhPYk1vT05id25EOExOSnFrRE41WEtmUVR6K294SkYwU0dlNXcwN2FjaWtTWk11RkpGMFBNbVZDeFlzZU5SeG5QK1JkZk1IcEJObXBUWDdBd2FRanVackgwSVBCbFlBYmljaWV5RWU5TGRlMTBrUmNhSW91aWg5N25uZU5CSFpQMWwzL2NLRkMxZnN2UFBPUzVKS0VrUlJsTmFTOTdkT0dtUCttZGxsV2pFMUlOaHV4R3V2VkNvZnlnVDNWMmVQcWFyek02MHZqL3UrLzIxTlptMVcxZDhtL2Ricm1RNzB6L2o4VEZLK2Z5eE1wVklaOUhja1phMzl6SXdaTTlMTVY2ZHN5SFVXUUJwL1FFUmFzK3ZHamgzN3hwSCtiVjZyV0xNOUNvSWd1S085dlgxZngzRytBdUFYSXZLWG9jb25GL1MzMTF1bnF2MUJWaGlHK3puck9naVAxcDFoOWtQL2VCQUVIMjF2YjkvTmNaeS9BOWhSUlBwRTVGT2xVcWwvcHNUMjl2WURIY2RKbTRTV2k4aVhSK2xjWHBFcWxjcW53ekJjZWVtbGw2NVhzK1Y1WHY4QVNGVzlJd2lDQVlQdmtseTMrdysxLzZUR0twMnVIYlhaWHdCQVJKb3pmVHJyQmhuRll2SGRxdnAvMDZaTm0rMzcva1pQelR1VXRyYTJDUnFuSG54OXNxakhHUE1wVmQwQlNUNWlZOHljTUF6SGlzajV5WS9kZmlKeTVjeVpNNmQxZFhVOWdYV2Z1ZWVUUVZCN1dXc1BWOVZmU2p6dCttUFZhdlhZZElZN0FQQThieGFBN3ljMVdmK3NWQ3JabWQ4cW1TYis3SWg5UlozY3lSTHZKSjBwTHdTUURmUTNXNHNCRFQyRFpETFRZZi8xVUZVM3RHWmJBQVNJdXhGQlZkVVlNK2pVOElsc2Y5Nys0R1Q2OU9udXNtWExMckhXYnJWbXpacFAxN3MyYklqRml4ZUh4V0p4clE2U0lXVHQycld6UldSbnhGTmdyMEdjcC9pMGxwYVcyeEduMzRTcVhwaGNpMWUxdExRVTZ3M3FVOVc5UGMrN1dOYk5EZEVUUmRHWDI5cmFYcStxSnlUZnI2ZVhMbDE2SFFESXVveFovZCtqMFg3dGd5bVZTamQ0bm5lbmlPeXJxaXRGNURGVmZWeEVubEhWWjBYa09WVmRqdmczNkR1SVc0djNMaFFLTzVmTDVTZEZwRCsxbzZwZVlhMGQ5L0RERDQ5dGFtcjZIWUJXRVhsbnNWaDhkeFJGaHlTMTN5c21UNTZjVFpTd1hyRGR3TmZlMzYwcHViNE9tb1ZuQS9SMzdRdkRNUDFONmM4dFc2bFVuaGxxdkpHMU5nZGcwWmd4WTFZaWJnbm96VnhueDJSdXpLcjFCZzhudGVocE42UStaUDZPMHNBeEFLOFdETFl6VlBVWlZSM3hMRTZxMmw4ajJkSFI4UUtBTDgrZVBidTVVcW1zbDEvYkdMTUxnQXVTN1c1UjFkcVVjUUNBTUF6dlNSODdqbk5BWnRWb0Jkc0hKK2NRamhrejVzSGszQjhyRm90SFJsRjB2Y1Nqa3Y5c3JmMUJ0VnJ0Y0YzM1pGVnRSenhTK3orcStoSGY5NGNhWVBTcWw4L25Yd0t3cTdWMlY4UmRTUFlFc0dmUy9XRFEycWpodExTMDVDZE9uSGdtNGltYUFRQ3Erb2VkZDk3NUgzUG56bTNLVGlLaHF2dG1ObDB2ZFpLMTlsMnEranNBVzZucUw2MjFzM3pmZjluVDRpYXZlU0lBaU1odXUrNjY2K29ubjN6eWs4YVl2eU1lcXpDblZDcmRsNlQrNjVkTXhQR3VRcUhRSmlMbkFQaGhWMWZYRThsQTVIUnlwLzRmTnQvM3IvRThiemFBQlNKeXNPdTZkMWxyenhTUjIxWDEyMWpYVmVWMkFCOWF1SEJoL3cxSHFWVDZQeVRaRjlyYjIvZHlIT2R1eEhtRXd6QU1EKzdvNk1qV1ZtSFdyRm03UjFIMFNQS2FsdmkrWHkrbEo3M0NkSGQzNzRCTTY2dmpPQnRVczUzTVRObmZnaVFpQzdPVkNIVkkwdlV1ZmQ3L3ZaczJiZHBsU09aTkdETm16STNXMmc4UFZVTytJVVFrMzlyYXVxT3Fpb2pBY1p6ZHNLNGw5RHpFdjlPSHFlclU1dWJtenlHZWp2MmZJbks2cW41T1JMYmFacHR0M3RUVzFyYlNHSE9RcWg2ZDZUYjFlU0MrM2ljM3RxYys5TkJEeTZaT25YcFQ1aWJWejNSRjJTYjV2ei9ZYnNScmIydHJtNHk0N3pXQStJYTlwYVhsS3NkeGp1cnI2K3NiYmpaTHovUDJGSkhweHBnMjMvZWZUY2JhOVBmM0Y1RXVBRjFqeGd4TXFxU3Fpek0zRkwrb2FTMU91NXYxWDRjYjhkcVRicWZwNTNLTmlQd1c2Mlo0M0NpelpzMTZYUmlHNld5ci8rcnM3T3hPMGdRZkFzUmRJQys5OU5MVjlRWlpacVJkclNvQTFQZjl6eU9aZk1qenZCa0FMa25XZCtkeXVmK3FIWnlhOUxmdlNwNmVOZGlFZTFzcUJ0dUpRcUd3ajRqc2lZRURKb1prakpsaXJjMHZYNzc4MXVibTVxbEFQRXVWTWVidTJySWkwbCtMSVNJdlNUekxXYjE5Ymp0ejVzd3hTWTNnK3pMYlAxa29GQTdRZFprZHRrdWVOeVVYNkgxVmRUY0FVTlZKaFVMaEFLeXJ6ZHU2VUNpODNYWGRwOE13VEdzWjc4b0dkNlZTNmRaQ29mQWVFZmtONG43ZnA3cXVlMnB5YktqcWc2cDZXTGxjZm1Ta2Y1OVhJMnR0Q1lDdHQwNUVubGZWeVpubkJ5UXpkZlpUMVRlbVAzUlJGSjFrcmQydXFhbnA0alZyMWh4bmpEa2Q4U1JGYWRrWEFNenU3dTRlbzZxclBNL3JBZkNpaVBRQnlBN2lXUzhudCt1NjkxUXFsWCtJeUFlU0dvZkFXcnVWNy92ZjI5alhQblBtekYxVWRZbUlwRjJaM3JGczJiS0ZhOWFzK2Z5NGNlUDJUNmNXVHM3OUNTU1Qwb2hJV3VPbzVYSzVvN1cxOWNvSkV5YWtmVDRQVzNjRURBaDBnaUFJUE05N1hrUVdTWng5b0ZSVDAzYzFnRS9WbTN3azFkSFI4YURuZVJkSTNJZlJkUnluWS9yMDZlL005bU1OdzNBMzJZTFNWNzRXSkxYYU16S0wxazZlUEhsRUV4cE5uejdkblRwMTZnSkpCdG9sbnVqdDdlMXY1cDQxYTlhVTN0N2VNQXpEbGIyOXZaVnR0OTEyVWhSRlh3S3djMXBHVmUvTlBMNWNSRDZHK0tidTdhcjZKMnZ0SWI3dlA3WHhyN0xmKy9QNWZIWS9YOGE2dElBdFdIY3RlSU9xSHB0OGxuZFUxWWVSWE9QRE1IeUg2N3J2eENEWExnRG5xT3FMUVJETTl6enZiRWt5SWFucWlrcWxjaUVBV0d2M3hMckI5LzEvNjlGKzdjbEF2bDhqTXpZR3dQc25UWnAwSlFEYjJkazU3R1JwWThhTXVlaWlpeTdxYjZWb2FtcDZOZ3pEdGNnTUdCeEV0Zy95ejlLcHhKTU1WT21rZHYzWG13YTk3MGVuQWIrcVhoOEVRWSsxZzcxdEl4T0c0Ukd5N2lKM0xRRGs4L21URU04U0Nhd2JqRCtVdEZYbm1kb1ZRUkQ4eFBPOFdTTHlIZ0M3VmlxVnN3R2NsQzBqSXJ2VmJrZnJNTmhPR0dQYXNYNmYzSkc0b2JtNStWTUEvajFVb1pvZzRwQ2h5dWR5dVJzQWZCREFRY21pcDFYMTRIUlVNUUNJeUlkRUpEdTErS0pNYmNhQkl2SzNUTm45UmVTM1VSVDlNUE9GL0x1MTlyQmtnTktPaVB1R3YxM2pXUURYTzZlazc5eS9yTFVQcXVyVElySWN3Rjk5MzY4M0xmS3JscW8rT2toZ1ZrR2N6akZiS3pwRmtyeTM5U1JkS2g3dTdlMjkyeGpUZ1lIZnQyZU5NWWVYU3FVSEFNQmEyNDM0aDJDOVVlY2lzbDRPM2ZuejU2K2FPM2Z1UjlldVhic1k2MllKdTdCWUxENmZURzZ4d1Z6WHZVaml3VHJaWTg4WVAzNzhNYXA2dmVkNWo0aklDc1IvaTBwU3M0NG9pbzcwUE0rSWlGRlZCMEN1dDdjMzUzbmVyMVRWWnY2ZS8vWTg3NGprTXpkRlJONmlxbS9INERPbkhRbmdFYy96SHM0MElWOGFCTUh2czRWNmUzdS9OV2JNbUJsSnMvdkthZE9tVFo0NmRlcGxTVE5vSDRCM3BHVTFNemlTWGprOHp6c2R3RmRFcEU5VnE4dVdMWnNnQXdkMzM1NnRoUnhNZTN2N1hzYVl5NUx2SG9EK0NVR092ZVNTUy9vejVFUlI5T1VrR01IWXNXUHI1UkorYXNXS0ZmMHRNVUVRWEZVb0ZJNU1Ka2dhSi9GRVk3OXZhV25acndHRGwzOEg0TDNKNDdTMk1wMTU4ZmVJczBUc2xMMU9HV1Blam5pbXlBRlU5UmtBdDZqcTc4cmw4azNXMnE4Z25qNDc5ZWRjTGhkNG5pZEkrdndtMi9XUDl4bnQxMTZ0Vm84SHNGL3RjaEU1S2d6REQxbHIvNUwwVWU1RlBLQTE3UXBtRUUvMDQvYjI5cnFlNStVUVQvQno3Y1VYWDd6QTg3d2ZpTWpwaUZza25sVFY1NUxyeG5NQW5oT1J6eUNaUTBKVmJ6UEc5S2xxWHpKdlFQYWkzMS9oMXFEM1BYc1QrY3NOM0hhcU1XYTltVEpGNU1qTTQydVRsczh6azRveXhTQ1owbFMxS2lKTmlHL2swbXYxZWdQMkFXZ1VSWjkzSE9mV3BBWEdiVzl2UDlBWWN3NkFYaEZSVloyZWlVRjRuYTNCWVBzVnFsZ3M3cXVxemNuVFc1SWZvWmZUWDJ5VmlEeUZlQ0liRTBYUlR4ekh1VWhFQmx6MGtpL0xzd0N1VmRWL0kwNVY5eDRSeVNkMzQvdGxMdkoxWitaN05WUFZteVVlblBJQWdBZWlLSHBBVlI5NDZhV1hIcGswYVpJUDRNUU4yWitJaEVFUS9ON3p2Sk5GNUFmSk1YNnBxc1VrRldCNjNNZGsvWkhmVHdINHR1LzdkZi9PRjExMDBWcHI3YkZKMCtoUnFucUw0emdiM1hjN2FjNDhTbFZmVU5YRFJlUmJFczhRdHBXSXJKY0dhcENic3ZSaEZFVlJTVVRTdEhyTHE5WHFqYTdyM3BxcE9jK1d2eC9BcnpXZTBlMWppRWZqQytLODNtbDZ1RDVWN2UrQ2s3cjAwa3RYRjR2Ri8xYlZ5Y25ObjFwclh3ZGdhcDF6dkgxRWZ3emFwSXd4TjZqcVdjaGtqc2xLdWhZTlMxVjdSR1RielBOZUVUbks5LzBCQTVlaktMcXROcXRVelg1T3J1MERYUzZYcjdmV0hvRTQwOVNZS0lyT0hhVkErMjhpY2xJU1NFOE13L0I2WTh3SEFkd0I0TTdrTy9SYnhMWFpGd080d3hqemNCUkZUd000V0VUT1JEem8vaktOQjJqL1ZlSnhRemNIUWRBZk9IbWU5MGtBNTJSZTQ2VkpzMzkyY2hpb2FoaUc0WUFiOXRGODdkVnE5V3JYZGVjRE1LcDZrYXJlS2lLZEl1SWtOMWlIRE5VU1ZidE9SQzRHZ0o2ZW51ODBOVFYxMVp1Z3lscDdHQVltS1RoRFZmOEdvQ0xyenkveDIreVQwWDdmVmJWYlJLcXE2cWhxM2V0MUdJWTNPbzd6UlZWOU10bm1mQkhaUVVUT1FpWm50YXF1U0ZvSzBvcTNsMTU0NFlWYm1wdWJiNVYxNlFKTFFSRFVIYmd2Y1JLRnQwbWNGU2ROeHZESGVtVTdPanIrYWEyZHA2cC9DWUxnRDIxdGJaTmwzYndSQTk0WEVlRjF0Z2FEN1hYT1JEd0laWU9zWHIyNmI5R2lSU3RiVzF1Ymh5ODlNbUVZVmdCZzdOaXhuMFE4NDljdHZ1OWZET0FITDNmZmhVTGhhV1BNM0k2T2pyOFVpOFZUb3lqNkRlSyt0TGNEdURtS29qOTNkSFRjZzNXcDI4NXRiVzBkNDdydS9pTHlOc1JwQ0tlcHFreVpNdVhLbDNzK3J6VEpyR1IvR0dSMWUvSnZnd1ZCY0pIbmVWdUp5QitDSUxpNWR2MktGU3ZlQ3lBL1ljSUV0Nm1weVYyMWFsWGZTQWJqK0w1ZmFXbHArV1J6Yy9NM2UzcDZ2cG1rNmRzb2p1UDhOQXpEYjZ2cTBjbmtJWWNXQ29Wamt4cWh0eUxPRHBCSFhMdmt5QkMvaUtwNmZibGNmaExBakVLaDhLaUltTTdPenZzOXovdGVFbGpjSlNLM0lmN00vU2twbXpxanZiMTlHeEU1d0Jpem42cStDWEgzbXovWGxPdFhLcFYrWHJQb0RnenNzdE1MNE5xZW5wNk43bVpEamJQVFRqdmR2R3pac2hja3poMWRsWGhRNEhMRUtVd3ZDb0xnVjhQdEE0aG5JU3dVQ29jYVkvNnVxZ0tneGZmOUcrc1V2YWZPc2dxQXUwWGtYTi8zNjg3STZQditINjIxeDBSUnRHMjVYTDU4cEs5dktLcjZrdS83dHhhTHhSbGhHRGIxOXZiZXQyalJvdW1aSW1LdFhhV3E5N3F1ZSsrQ0JRdXVUMWQ0bmdkVnZRZkFUNElnK0RNeUE2OXJUWmt5NVlydTd1NnZBdmdHZ04rTkdUUEdXN1ZxMWRicGJJcUpaUUJPN3V6c1hDK1QxV2k5OXM3T3ptNXI3UjlWOWNFZ0NQNGJnTGEzdDkvdU9NNGN4SG5BdDFIVjhZZ0g1UTI0M3FpcUFRQVJVY1MvVWMvZmYvLzl2d2Y2VTVUV3ZmNzV2djg3YSswc0FOOEZzRGdJZ21zQndGcDd1NnErRTBDUGlEd0Q0R2RMbHk3OVRwM3RSKzE5RDRLZ2ZkYXNXV2RGVWRRU0JNRjZYVGFBT0xBRjBELzJKRDJtdGJZZHdKdVNQdmkzT283VHBhbzVWVDFiUkQ2cXFrOHNYcng0VFd0cjZ5RzVYTzVhQUkrTUdUUG1DNE9kaTZyT0ZaRUFjYzMyYWdDL0dqTm16S0RYU04vM3owb2ZKKy9qczBnR0lDZjdld0ZBeWZmOVA5WGJma3ZHam94Ym9KYVdGaWV0dFprK2Zibzdranl0dEdXdzFyN0I5LzM3aGk4SklBNEMzS2FtSnJOeTVVcFp2WHExTkRjM3k1bzFhNlMzdDdlU3JmMUpQM1BKL3hFeWViZ2JvYVdsSmQvYzNPejI5ZlZGK1h3K0hHNkdQWHB0c2RhK0RjRHp2dS9YYXhKUHkrUUE0SUVISHREcDA2ZEhJK21tc3Jsa3I5a2pXVDZVOXZiMk43MzAwa3NQcE4vUDl2YjJkd0xvVWRVWGhodVlPRm9LaGNJKzVYTDVQalQ0T2xDcnJhM3Q5WlZLNVpsTVJZWnM2bk9vcDZXbEpiLzk5dHZuQVdEKy9QbXJNY1E1elpzM3o4eWJOMDhIS2RQL2V0cmEyaWFzWExteXA1RlR6N2UwdEl4dGJtNldwcWFtOEs2Nzdnb1pTeEFSRVJFUkVSRVJFUkVSRVJFUkVSRVJFUkVSRVJFUkVSRVJFUkVSRVJFUkVSRVJFUkVSRVJFUkVSRVJFUkVSRVJFUkVSRVJFUkVSRVJFUkVSRVJFUkVSRVJFUkVSRVJFUkVSRVJFUkVSRVJFUkVSRVJFUkVSRVJFUkVSRVJFUkVSRVJFUkVSRVJFUkVSRVJFUkVSRVJFUkVSRlZTazZZQUFBQXdVbEVRVlF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XM0IvaC9aQW5EUWNzOG9id0FBQUFCSlJVNUVya0pnZ2c9PSIsCgkiVGhlbWUiIDogIiIsCgkiVHlwZSIgOiAibWluZCIsCgkiVmVyc2lvbiIgOiAiMTkiCn0K"/>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2108</Words>
  <Application>WPS 演示</Application>
  <PresentationFormat>宽屏</PresentationFormat>
  <Paragraphs>182</Paragraphs>
  <Slides>23</Slides>
  <Notes>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23</vt:i4>
      </vt:variant>
    </vt:vector>
  </HeadingPairs>
  <TitlesOfParts>
    <vt:vector size="43" baseType="lpstr">
      <vt:lpstr>Arial</vt:lpstr>
      <vt:lpstr>宋体</vt:lpstr>
      <vt:lpstr>Wingdings</vt:lpstr>
      <vt:lpstr>Source Sans Pro</vt:lpstr>
      <vt:lpstr>微软雅黑</vt:lpstr>
      <vt:lpstr>造字工房悦黑（非商用）常规体</vt:lpstr>
      <vt:lpstr>黑体</vt:lpstr>
      <vt:lpstr>华文细黑</vt:lpstr>
      <vt:lpstr>Calibri</vt:lpstr>
      <vt:lpstr>Times New Roman</vt:lpstr>
      <vt:lpstr>Arial Unicode MS</vt:lpstr>
      <vt:lpstr>方正黑体简体</vt:lpstr>
      <vt:lpstr>Open Sans Semibold</vt:lpstr>
      <vt:lpstr>Segoe Print</vt:lpstr>
      <vt:lpstr>方正兰亭细黑_GBK</vt:lpstr>
      <vt:lpstr>Open Sans Light</vt:lpstr>
      <vt:lpstr>等线</vt:lpstr>
      <vt:lpstr>Gill Sans</vt:lpstr>
      <vt:lpstr>Arial</vt:lpstr>
      <vt:lpstr>Office 主题​​</vt:lpstr>
      <vt:lpstr>PowerPoint 演示文稿</vt:lpstr>
      <vt:lpstr>PowerPoint 演示文稿</vt:lpstr>
      <vt:lpstr>PowerPoint 演示文稿</vt:lpstr>
      <vt:lpstr>PowerPoint 演示文稿</vt:lpstr>
      <vt:lpstr>PowerPoint 演示文稿</vt:lpstr>
      <vt:lpstr>LAMOST数据中不同光谱型恒星光谱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(ง •̀_•́)ง</cp:lastModifiedBy>
  <cp:revision>112</cp:revision>
  <dcterms:created xsi:type="dcterms:W3CDTF">2017-05-07T07:22:00Z</dcterms:created>
  <dcterms:modified xsi:type="dcterms:W3CDTF">2025-06-27T14:27:57Z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2052-11.1.0.12375</vt:lpwstr>
  </property>
  <property fmtid="{D5CDD505-2E9C-101B-9397-08002B2CF9AE}" pid="3" name="ICV">
    <vt:lpwstr>CD66DF15A15442C9BB364743698F490E</vt:lpwstr>
  </property>
</Properties>
</file>